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5" r:id="rId3"/>
    <p:sldMasterId id="2147483715" r:id="rId4"/>
    <p:sldMasterId id="2147483728" r:id="rId5"/>
  </p:sldMasterIdLst>
  <p:notesMasterIdLst>
    <p:notesMasterId r:id="rId129"/>
  </p:notesMasterIdLst>
  <p:sldIdLst>
    <p:sldId id="490" r:id="rId6"/>
    <p:sldId id="491" r:id="rId7"/>
    <p:sldId id="256" r:id="rId8"/>
    <p:sldId id="323" r:id="rId9"/>
    <p:sldId id="280" r:id="rId10"/>
    <p:sldId id="281" r:id="rId11"/>
    <p:sldId id="282" r:id="rId12"/>
    <p:sldId id="328" r:id="rId13"/>
    <p:sldId id="329" r:id="rId14"/>
    <p:sldId id="331" r:id="rId15"/>
    <p:sldId id="334" r:id="rId16"/>
    <p:sldId id="335" r:id="rId17"/>
    <p:sldId id="336" r:id="rId18"/>
    <p:sldId id="337" r:id="rId19"/>
    <p:sldId id="338" r:id="rId20"/>
    <p:sldId id="339" r:id="rId21"/>
    <p:sldId id="340" r:id="rId22"/>
    <p:sldId id="341" r:id="rId23"/>
    <p:sldId id="343" r:id="rId24"/>
    <p:sldId id="344" r:id="rId25"/>
    <p:sldId id="345" r:id="rId26"/>
    <p:sldId id="346" r:id="rId27"/>
    <p:sldId id="348" r:id="rId28"/>
    <p:sldId id="349" r:id="rId29"/>
    <p:sldId id="350" r:id="rId30"/>
    <p:sldId id="351" r:id="rId31"/>
    <p:sldId id="353" r:id="rId32"/>
    <p:sldId id="354" r:id="rId33"/>
    <p:sldId id="355" r:id="rId34"/>
    <p:sldId id="356" r:id="rId35"/>
    <p:sldId id="357" r:id="rId36"/>
    <p:sldId id="358" r:id="rId37"/>
    <p:sldId id="359" r:id="rId38"/>
    <p:sldId id="360" r:id="rId39"/>
    <p:sldId id="361" r:id="rId40"/>
    <p:sldId id="362" r:id="rId41"/>
    <p:sldId id="363" r:id="rId42"/>
    <p:sldId id="364" r:id="rId43"/>
    <p:sldId id="365" r:id="rId44"/>
    <p:sldId id="368" r:id="rId45"/>
    <p:sldId id="369" r:id="rId46"/>
    <p:sldId id="371" r:id="rId47"/>
    <p:sldId id="372" r:id="rId48"/>
    <p:sldId id="373" r:id="rId49"/>
    <p:sldId id="374" r:id="rId50"/>
    <p:sldId id="375" r:id="rId51"/>
    <p:sldId id="376" r:id="rId52"/>
    <p:sldId id="377" r:id="rId53"/>
    <p:sldId id="492" r:id="rId54"/>
    <p:sldId id="406" r:id="rId55"/>
    <p:sldId id="494" r:id="rId56"/>
    <p:sldId id="495" r:id="rId57"/>
    <p:sldId id="496" r:id="rId58"/>
    <p:sldId id="497" r:id="rId59"/>
    <p:sldId id="498" r:id="rId60"/>
    <p:sldId id="499" r:id="rId61"/>
    <p:sldId id="500" r:id="rId62"/>
    <p:sldId id="501" r:id="rId63"/>
    <p:sldId id="502" r:id="rId64"/>
    <p:sldId id="503" r:id="rId65"/>
    <p:sldId id="504" r:id="rId66"/>
    <p:sldId id="505" r:id="rId67"/>
    <p:sldId id="506" r:id="rId68"/>
    <p:sldId id="507" r:id="rId69"/>
    <p:sldId id="508" r:id="rId70"/>
    <p:sldId id="509" r:id="rId71"/>
    <p:sldId id="510" r:id="rId72"/>
    <p:sldId id="511" r:id="rId73"/>
    <p:sldId id="512" r:id="rId74"/>
    <p:sldId id="513" r:id="rId75"/>
    <p:sldId id="514" r:id="rId76"/>
    <p:sldId id="515" r:id="rId77"/>
    <p:sldId id="516" r:id="rId78"/>
    <p:sldId id="517" r:id="rId79"/>
    <p:sldId id="518" r:id="rId80"/>
    <p:sldId id="519" r:id="rId81"/>
    <p:sldId id="520" r:id="rId82"/>
    <p:sldId id="521" r:id="rId83"/>
    <p:sldId id="522" r:id="rId84"/>
    <p:sldId id="523" r:id="rId85"/>
    <p:sldId id="524" r:id="rId86"/>
    <p:sldId id="525" r:id="rId87"/>
    <p:sldId id="526" r:id="rId88"/>
    <p:sldId id="527" r:id="rId89"/>
    <p:sldId id="528" r:id="rId90"/>
    <p:sldId id="529" r:id="rId91"/>
    <p:sldId id="530" r:id="rId92"/>
    <p:sldId id="408" r:id="rId93"/>
    <p:sldId id="425" r:id="rId94"/>
    <p:sldId id="426" r:id="rId95"/>
    <p:sldId id="427" r:id="rId96"/>
    <p:sldId id="428" r:id="rId97"/>
    <p:sldId id="429" r:id="rId98"/>
    <p:sldId id="430" r:id="rId99"/>
    <p:sldId id="431" r:id="rId100"/>
    <p:sldId id="433" r:id="rId101"/>
    <p:sldId id="435" r:id="rId102"/>
    <p:sldId id="436" r:id="rId103"/>
    <p:sldId id="438" r:id="rId104"/>
    <p:sldId id="439" r:id="rId105"/>
    <p:sldId id="440" r:id="rId106"/>
    <p:sldId id="441" r:id="rId107"/>
    <p:sldId id="442" r:id="rId108"/>
    <p:sldId id="443" r:id="rId109"/>
    <p:sldId id="531" r:id="rId110"/>
    <p:sldId id="532" r:id="rId111"/>
    <p:sldId id="533" r:id="rId112"/>
    <p:sldId id="534" r:id="rId113"/>
    <p:sldId id="535" r:id="rId114"/>
    <p:sldId id="536" r:id="rId115"/>
    <p:sldId id="537" r:id="rId116"/>
    <p:sldId id="538" r:id="rId117"/>
    <p:sldId id="539" r:id="rId118"/>
    <p:sldId id="540" r:id="rId119"/>
    <p:sldId id="541" r:id="rId120"/>
    <p:sldId id="542" r:id="rId121"/>
    <p:sldId id="543" r:id="rId122"/>
    <p:sldId id="544" r:id="rId123"/>
    <p:sldId id="545" r:id="rId124"/>
    <p:sldId id="546" r:id="rId125"/>
    <p:sldId id="547" r:id="rId126"/>
    <p:sldId id="548" r:id="rId127"/>
    <p:sldId id="304" r:id="rId1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5" d="100"/>
          <a:sy n="65" d="100"/>
        </p:scale>
        <p:origin x="1320" y="4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slide" Target="slides/slide123.xml"/><Relationship Id="rId5" Type="http://schemas.openxmlformats.org/officeDocument/2006/relationships/slideMaster" Target="slideMasters/slideMaster5.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notesMaster" Target="notesMasters/notesMaster1.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slideMaster" Target="slideMasters/slideMaster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presProps" Target="presProps.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viewProps" Target="viewProp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3" Type="http://schemas.openxmlformats.org/officeDocument/2006/relationships/slideMaster" Target="slideMasters/slideMaster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theme" Target="theme/theme1.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4" Type="http://schemas.openxmlformats.org/officeDocument/2006/relationships/slideMaster" Target="slideMasters/slideMaster4.xml"/><Relationship Id="rId9" Type="http://schemas.openxmlformats.org/officeDocument/2006/relationships/slide" Target="slides/slide4.xml"/><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Ceca\Desktop\Ceca%20Zilovic.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Ceca\Desktop\predskolska%20deca\Book1.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file:///C:\Users\Ceca\Desktop\predskolska%20deca\Book1.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spPr>
            <a:ln w="38100">
              <a:solidFill>
                <a:schemeClr val="tx2"/>
              </a:solidFill>
            </a:ln>
          </c:spPr>
          <c:marker>
            <c:symbol val="circle"/>
            <c:size val="15"/>
            <c:spPr>
              <a:solidFill>
                <a:schemeClr val="tx2"/>
              </a:solidFill>
            </c:spPr>
          </c:marker>
          <c:dLbls>
            <c:dLbl>
              <c:idx val="7"/>
              <c:layout>
                <c:manualLayout>
                  <c:x val="-2.0278833967046894E-2"/>
                  <c:y val="4.62962962962963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821-4847-A9D7-E1D91C6BD573}"/>
                </c:ext>
              </c:extLst>
            </c:dLbl>
            <c:dLbl>
              <c:idx val="9"/>
              <c:layout>
                <c:manualLayout>
                  <c:x val="-2.7883396704689496E-2"/>
                  <c:y val="4.16666666666666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821-4847-A9D7-E1D91C6BD573}"/>
                </c:ext>
              </c:extLst>
            </c:dLbl>
            <c:dLbl>
              <c:idx val="10"/>
              <c:layout>
                <c:manualLayout>
                  <c:x val="-2.7883396704689496E-2"/>
                  <c:y val="-8.33333333333333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821-4847-A9D7-E1D91C6BD573}"/>
                </c:ext>
              </c:extLst>
            </c:dLbl>
            <c:dLbl>
              <c:idx val="11"/>
              <c:layout>
                <c:manualLayout>
                  <c:x val="-4.0557667934093822E-2"/>
                  <c:y val="5.09259259259259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821-4847-A9D7-E1D91C6BD573}"/>
                </c:ext>
              </c:extLst>
            </c:dLbl>
            <c:dLbl>
              <c:idx val="12"/>
              <c:layout>
                <c:manualLayout>
                  <c:x val="-3.0418250950570342E-2"/>
                  <c:y val="-5.09259259259259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821-4847-A9D7-E1D91C6BD573}"/>
                </c:ext>
              </c:extLst>
            </c:dLbl>
            <c:spPr>
              <a:noFill/>
              <a:ln>
                <a:noFill/>
              </a:ln>
              <a:effectLst/>
            </c:spPr>
            <c:txPr>
              <a:bodyPr/>
              <a:lstStyle/>
              <a:p>
                <a:pPr>
                  <a:defRPr sz="1400">
                    <a:latin typeface="Times New Roman" pitchFamily="18" charset="0"/>
                    <a:cs typeface="Times New Roman"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Sheet1!$A$1:$M$1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Sheet1!$A$2:$M$2</c:f>
              <c:numCache>
                <c:formatCode>General</c:formatCode>
                <c:ptCount val="13"/>
                <c:pt idx="0">
                  <c:v>9.9</c:v>
                </c:pt>
                <c:pt idx="1">
                  <c:v>9.3000000000000007</c:v>
                </c:pt>
                <c:pt idx="2">
                  <c:v>9.1</c:v>
                </c:pt>
                <c:pt idx="3">
                  <c:v>9.3000000000000007</c:v>
                </c:pt>
                <c:pt idx="4">
                  <c:v>8.9</c:v>
                </c:pt>
                <c:pt idx="5">
                  <c:v>8.9</c:v>
                </c:pt>
                <c:pt idx="6">
                  <c:v>9</c:v>
                </c:pt>
                <c:pt idx="7">
                  <c:v>8.8000000000000007</c:v>
                </c:pt>
                <c:pt idx="8">
                  <c:v>8.9</c:v>
                </c:pt>
                <c:pt idx="9">
                  <c:v>8.6</c:v>
                </c:pt>
                <c:pt idx="10">
                  <c:v>8.7000000000000011</c:v>
                </c:pt>
                <c:pt idx="11">
                  <c:v>8.7000000000000011</c:v>
                </c:pt>
                <c:pt idx="12">
                  <c:v>8.7000000000000011</c:v>
                </c:pt>
              </c:numCache>
            </c:numRef>
          </c:val>
          <c:smooth val="0"/>
          <c:extLst>
            <c:ext xmlns:c16="http://schemas.microsoft.com/office/drawing/2014/chart" uri="{C3380CC4-5D6E-409C-BE32-E72D297353CC}">
              <c16:uniqueId val="{00000005-3821-4847-A9D7-E1D91C6BD573}"/>
            </c:ext>
          </c:extLst>
        </c:ser>
        <c:dLbls>
          <c:showLegendKey val="0"/>
          <c:showVal val="0"/>
          <c:showCatName val="0"/>
          <c:showSerName val="0"/>
          <c:showPercent val="0"/>
          <c:showBubbleSize val="0"/>
        </c:dLbls>
        <c:marker val="1"/>
        <c:smooth val="0"/>
        <c:axId val="39031552"/>
        <c:axId val="39033088"/>
      </c:lineChart>
      <c:catAx>
        <c:axId val="39031552"/>
        <c:scaling>
          <c:orientation val="minMax"/>
        </c:scaling>
        <c:delete val="0"/>
        <c:axPos val="b"/>
        <c:numFmt formatCode="General" sourceLinked="1"/>
        <c:majorTickMark val="out"/>
        <c:minorTickMark val="none"/>
        <c:tickLblPos val="nextTo"/>
        <c:txPr>
          <a:bodyPr/>
          <a:lstStyle/>
          <a:p>
            <a:pPr>
              <a:defRPr>
                <a:latin typeface="Times New Roman" pitchFamily="18" charset="0"/>
                <a:cs typeface="Times New Roman" pitchFamily="18" charset="0"/>
              </a:defRPr>
            </a:pPr>
            <a:endParaRPr lang="en-US"/>
          </a:p>
        </c:txPr>
        <c:crossAx val="39033088"/>
        <c:crosses val="autoZero"/>
        <c:auto val="1"/>
        <c:lblAlgn val="ctr"/>
        <c:lblOffset val="100"/>
        <c:noMultiLvlLbl val="0"/>
      </c:catAx>
      <c:valAx>
        <c:axId val="39033088"/>
        <c:scaling>
          <c:orientation val="minMax"/>
        </c:scaling>
        <c:delete val="0"/>
        <c:axPos val="l"/>
        <c:numFmt formatCode="General" sourceLinked="1"/>
        <c:majorTickMark val="out"/>
        <c:minorTickMark val="none"/>
        <c:tickLblPos val="nextTo"/>
        <c:txPr>
          <a:bodyPr/>
          <a:lstStyle/>
          <a:p>
            <a:pPr>
              <a:defRPr>
                <a:latin typeface="Times New Roman" pitchFamily="18" charset="0"/>
                <a:cs typeface="Times New Roman" pitchFamily="18" charset="0"/>
              </a:defRPr>
            </a:pPr>
            <a:endParaRPr lang="en-US"/>
          </a:p>
        </c:txPr>
        <c:crossAx val="39031552"/>
        <c:crosses val="autoZero"/>
        <c:crossBetween val="between"/>
      </c:valAx>
    </c:plotArea>
    <c:plotVisOnly val="1"/>
    <c:dispBlanksAs val="gap"/>
    <c:showDLblsOverMax val="0"/>
  </c:chart>
  <c:spPr>
    <a:noFill/>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2349518810148737E-2"/>
          <c:y val="5.1400554097404488E-2"/>
          <c:w val="0.8850656167979003"/>
          <c:h val="0.8326195683872849"/>
        </c:manualLayout>
      </c:layout>
      <c:lineChart>
        <c:grouping val="standard"/>
        <c:varyColors val="0"/>
        <c:ser>
          <c:idx val="0"/>
          <c:order val="0"/>
          <c:spPr>
            <a:ln w="41275">
              <a:solidFill>
                <a:schemeClr val="accent1"/>
              </a:solidFill>
            </a:ln>
          </c:spPr>
          <c:marker>
            <c:symbol val="circle"/>
            <c:size val="14"/>
            <c:spPr>
              <a:solidFill>
                <a:schemeClr val="tx2"/>
              </a:solidFill>
            </c:spPr>
          </c:marker>
          <c:dLbls>
            <c:dLbl>
              <c:idx val="0"/>
              <c:layout>
                <c:manualLayout>
                  <c:x val="-2.1604938271604958E-2"/>
                  <c:y val="-5.050858789610081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442-484D-B1AD-FA9FD01BB795}"/>
                </c:ext>
              </c:extLst>
            </c:dLbl>
            <c:dLbl>
              <c:idx val="1"/>
              <c:layout>
                <c:manualLayout>
                  <c:x val="-2.7777777777777801E-2"/>
                  <c:y val="-5.89266858787842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442-484D-B1AD-FA9FD01BB795}"/>
                </c:ext>
              </c:extLst>
            </c:dLbl>
            <c:dLbl>
              <c:idx val="2"/>
              <c:layout>
                <c:manualLayout>
                  <c:x val="-2.623456790123458E-2"/>
                  <c:y val="5.33146205569953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442-484D-B1AD-FA9FD01BB795}"/>
                </c:ext>
              </c:extLst>
            </c:dLbl>
            <c:dLbl>
              <c:idx val="3"/>
              <c:layout>
                <c:manualLayout>
                  <c:x val="-2.4691358024691374E-2"/>
                  <c:y val="-4.770255523520632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442-484D-B1AD-FA9FD01BB795}"/>
                </c:ext>
              </c:extLst>
            </c:dLbl>
            <c:dLbl>
              <c:idx val="4"/>
              <c:layout>
                <c:manualLayout>
                  <c:x val="-3.0864197530864206E-2"/>
                  <c:y val="6.73447838614677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442-484D-B1AD-FA9FD01BB795}"/>
                </c:ext>
              </c:extLst>
            </c:dLbl>
            <c:dLbl>
              <c:idx val="5"/>
              <c:layout>
                <c:manualLayout>
                  <c:x val="-2.9320987654320937E-2"/>
                  <c:y val="-5.89266858787842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442-484D-B1AD-FA9FD01BB795}"/>
                </c:ext>
              </c:extLst>
            </c:dLbl>
            <c:dLbl>
              <c:idx val="6"/>
              <c:layout>
                <c:manualLayout>
                  <c:x val="-2.7777777777777801E-2"/>
                  <c:y val="6.1732718539678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442-484D-B1AD-FA9FD01BB795}"/>
                </c:ext>
              </c:extLst>
            </c:dLbl>
            <c:dLbl>
              <c:idx val="7"/>
              <c:layout>
                <c:manualLayout>
                  <c:x val="-2.4691358024691374E-2"/>
                  <c:y val="-6.73447838614677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442-484D-B1AD-FA9FD01BB795}"/>
                </c:ext>
              </c:extLst>
            </c:dLbl>
            <c:spPr>
              <a:noFill/>
              <a:ln>
                <a:noFill/>
              </a:ln>
              <a:effectLst/>
            </c:spPr>
            <c:txPr>
              <a:bodyPr/>
              <a:lstStyle/>
              <a:p>
                <a:pPr>
                  <a:defRPr sz="1400">
                    <a:latin typeface="Times New Roman" pitchFamily="18" charset="0"/>
                    <a:cs typeface="Times New Roman"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Sheet1!$A$1:$M$1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Sheet1!$A$3:$M$3</c:f>
              <c:numCache>
                <c:formatCode>General</c:formatCode>
                <c:ptCount val="13"/>
                <c:pt idx="0">
                  <c:v>5.9</c:v>
                </c:pt>
                <c:pt idx="1">
                  <c:v>5.7</c:v>
                </c:pt>
                <c:pt idx="2">
                  <c:v>5.2</c:v>
                </c:pt>
                <c:pt idx="3">
                  <c:v>5</c:v>
                </c:pt>
                <c:pt idx="4">
                  <c:v>4.9000000000000004</c:v>
                </c:pt>
                <c:pt idx="5">
                  <c:v>4.9000000000000004</c:v>
                </c:pt>
                <c:pt idx="6">
                  <c:v>4.5999999999999996</c:v>
                </c:pt>
                <c:pt idx="7">
                  <c:v>4.7</c:v>
                </c:pt>
                <c:pt idx="8">
                  <c:v>4.5</c:v>
                </c:pt>
                <c:pt idx="9">
                  <c:v>4.8</c:v>
                </c:pt>
                <c:pt idx="10">
                  <c:v>4.3</c:v>
                </c:pt>
                <c:pt idx="11">
                  <c:v>3.8</c:v>
                </c:pt>
                <c:pt idx="12">
                  <c:v>3.9</c:v>
                </c:pt>
              </c:numCache>
            </c:numRef>
          </c:val>
          <c:smooth val="0"/>
          <c:extLst>
            <c:ext xmlns:c16="http://schemas.microsoft.com/office/drawing/2014/chart" uri="{C3380CC4-5D6E-409C-BE32-E72D297353CC}">
              <c16:uniqueId val="{00000008-0442-484D-B1AD-FA9FD01BB795}"/>
            </c:ext>
          </c:extLst>
        </c:ser>
        <c:dLbls>
          <c:showLegendKey val="0"/>
          <c:showVal val="0"/>
          <c:showCatName val="0"/>
          <c:showSerName val="0"/>
          <c:showPercent val="0"/>
          <c:showBubbleSize val="0"/>
        </c:dLbls>
        <c:marker val="1"/>
        <c:smooth val="0"/>
        <c:axId val="39071104"/>
        <c:axId val="39093376"/>
      </c:lineChart>
      <c:catAx>
        <c:axId val="39071104"/>
        <c:scaling>
          <c:orientation val="minMax"/>
        </c:scaling>
        <c:delete val="0"/>
        <c:axPos val="b"/>
        <c:numFmt formatCode="General" sourceLinked="1"/>
        <c:majorTickMark val="out"/>
        <c:minorTickMark val="none"/>
        <c:tickLblPos val="nextTo"/>
        <c:crossAx val="39093376"/>
        <c:crosses val="autoZero"/>
        <c:auto val="1"/>
        <c:lblAlgn val="ctr"/>
        <c:lblOffset val="100"/>
        <c:noMultiLvlLbl val="0"/>
      </c:catAx>
      <c:valAx>
        <c:axId val="39093376"/>
        <c:scaling>
          <c:orientation val="minMax"/>
        </c:scaling>
        <c:delete val="0"/>
        <c:axPos val="l"/>
        <c:numFmt formatCode="General" sourceLinked="1"/>
        <c:majorTickMark val="out"/>
        <c:minorTickMark val="none"/>
        <c:tickLblPos val="nextTo"/>
        <c:crossAx val="39071104"/>
        <c:crosses val="autoZero"/>
        <c:crossBetween val="between"/>
      </c:valAx>
    </c:plotArea>
    <c:plotVisOnly val="1"/>
    <c:dispBlanksAs val="gap"/>
    <c:showDLblsOverMax val="0"/>
  </c:chart>
  <c:spPr>
    <a:noFill/>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spPr>
            <a:ln w="41275">
              <a:solidFill>
                <a:schemeClr val="tx2"/>
              </a:solidFill>
            </a:ln>
          </c:spPr>
          <c:marker>
            <c:symbol val="circle"/>
            <c:size val="15"/>
            <c:spPr>
              <a:solidFill>
                <a:schemeClr val="tx2"/>
              </a:solidFill>
            </c:spPr>
          </c:marker>
          <c:dLbls>
            <c:dLbl>
              <c:idx val="0"/>
              <c:layout>
                <c:manualLayout>
                  <c:x val="-2.4691358024691374E-2"/>
                  <c:y val="-5.050858789610079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8CC-4F89-A5AD-38C9A5179E9D}"/>
                </c:ext>
              </c:extLst>
            </c:dLbl>
            <c:dLbl>
              <c:idx val="1"/>
              <c:layout>
                <c:manualLayout>
                  <c:x val="-2.623456790123458E-2"/>
                  <c:y val="6.1732718539678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8CC-4F89-A5AD-38C9A5179E9D}"/>
                </c:ext>
              </c:extLst>
            </c:dLbl>
            <c:dLbl>
              <c:idx val="2"/>
              <c:layout>
                <c:manualLayout>
                  <c:x val="-2.9320987654321017E-2"/>
                  <c:y val="-6.17327185396787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8CC-4F89-A5AD-38C9A5179E9D}"/>
                </c:ext>
              </c:extLst>
            </c:dLbl>
            <c:dLbl>
              <c:idx val="3"/>
              <c:layout>
                <c:manualLayout>
                  <c:x val="-3.0864197530864206E-2"/>
                  <c:y val="4.770255523520632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8CC-4F89-A5AD-38C9A5179E9D}"/>
                </c:ext>
              </c:extLst>
            </c:dLbl>
            <c:dLbl>
              <c:idx val="4"/>
              <c:layout>
                <c:manualLayout>
                  <c:x val="-2.4691358024691374E-2"/>
                  <c:y val="-4.20904899134173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8CC-4F89-A5AD-38C9A5179E9D}"/>
                </c:ext>
              </c:extLst>
            </c:dLbl>
            <c:dLbl>
              <c:idx val="6"/>
              <c:layout>
                <c:manualLayout>
                  <c:x val="-3.7037037037037049E-2"/>
                  <c:y val="-5.89266858787842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8CC-4F89-A5AD-38C9A5179E9D}"/>
                </c:ext>
              </c:extLst>
            </c:dLbl>
            <c:spPr>
              <a:noFill/>
              <a:ln>
                <a:noFill/>
              </a:ln>
              <a:effectLst/>
            </c:spPr>
            <c:txPr>
              <a:bodyPr/>
              <a:lstStyle/>
              <a:p>
                <a:pPr>
                  <a:defRPr sz="14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Sheet1!$A$1:$M$1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Sheet1!$A$4:$M$4</c:f>
              <c:numCache>
                <c:formatCode>General</c:formatCode>
                <c:ptCount val="13"/>
                <c:pt idx="0">
                  <c:v>2.7</c:v>
                </c:pt>
                <c:pt idx="1">
                  <c:v>2.2999999999999998</c:v>
                </c:pt>
                <c:pt idx="2">
                  <c:v>2.2999999999999998</c:v>
                </c:pt>
                <c:pt idx="3">
                  <c:v>2.2000000000000002</c:v>
                </c:pt>
                <c:pt idx="4">
                  <c:v>2.1</c:v>
                </c:pt>
                <c:pt idx="5">
                  <c:v>1.7</c:v>
                </c:pt>
                <c:pt idx="6">
                  <c:v>2.1</c:v>
                </c:pt>
                <c:pt idx="7">
                  <c:v>2.1</c:v>
                </c:pt>
                <c:pt idx="8">
                  <c:v>1.1000000000000001</c:v>
                </c:pt>
                <c:pt idx="9">
                  <c:v>1.7</c:v>
                </c:pt>
                <c:pt idx="10">
                  <c:v>1.4</c:v>
                </c:pt>
                <c:pt idx="11">
                  <c:v>1.5</c:v>
                </c:pt>
                <c:pt idx="12">
                  <c:v>1.4</c:v>
                </c:pt>
              </c:numCache>
            </c:numRef>
          </c:val>
          <c:smooth val="0"/>
          <c:extLst>
            <c:ext xmlns:c16="http://schemas.microsoft.com/office/drawing/2014/chart" uri="{C3380CC4-5D6E-409C-BE32-E72D297353CC}">
              <c16:uniqueId val="{00000006-A8CC-4F89-A5AD-38C9A5179E9D}"/>
            </c:ext>
          </c:extLst>
        </c:ser>
        <c:dLbls>
          <c:showLegendKey val="0"/>
          <c:showVal val="0"/>
          <c:showCatName val="0"/>
          <c:showSerName val="0"/>
          <c:showPercent val="0"/>
          <c:showBubbleSize val="0"/>
        </c:dLbls>
        <c:marker val="1"/>
        <c:smooth val="0"/>
        <c:axId val="91838720"/>
        <c:axId val="91844608"/>
      </c:lineChart>
      <c:catAx>
        <c:axId val="91838720"/>
        <c:scaling>
          <c:orientation val="minMax"/>
        </c:scaling>
        <c:delete val="0"/>
        <c:axPos val="b"/>
        <c:numFmt formatCode="General" sourceLinked="1"/>
        <c:majorTickMark val="out"/>
        <c:minorTickMark val="none"/>
        <c:tickLblPos val="nextTo"/>
        <c:crossAx val="91844608"/>
        <c:crosses val="autoZero"/>
        <c:auto val="1"/>
        <c:lblAlgn val="ctr"/>
        <c:lblOffset val="100"/>
        <c:noMultiLvlLbl val="0"/>
      </c:catAx>
      <c:valAx>
        <c:axId val="91844608"/>
        <c:scaling>
          <c:orientation val="minMax"/>
        </c:scaling>
        <c:delete val="0"/>
        <c:axPos val="l"/>
        <c:numFmt formatCode="General" sourceLinked="1"/>
        <c:majorTickMark val="out"/>
        <c:minorTickMark val="none"/>
        <c:tickLblPos val="nextTo"/>
        <c:crossAx val="91838720"/>
        <c:crosses val="autoZero"/>
        <c:crossBetween val="between"/>
      </c:valAx>
    </c:plotArea>
    <c:plotVisOnly val="1"/>
    <c:dispBlanksAs val="gap"/>
    <c:showDLblsOverMax val="0"/>
  </c:chart>
  <c:spPr>
    <a:noFill/>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3.9885535141440651E-2"/>
          <c:y val="4.5184196158916917E-2"/>
          <c:w val="0.95085520559930026"/>
          <c:h val="0.89855020909362249"/>
        </c:manualLayout>
      </c:layout>
      <c:lineChart>
        <c:grouping val="standard"/>
        <c:varyColors val="0"/>
        <c:ser>
          <c:idx val="0"/>
          <c:order val="0"/>
          <c:spPr>
            <a:ln w="41275">
              <a:solidFill>
                <a:schemeClr val="tx2"/>
              </a:solidFill>
            </a:ln>
          </c:spPr>
          <c:marker>
            <c:symbol val="circle"/>
            <c:size val="17"/>
            <c:spPr>
              <a:solidFill>
                <a:schemeClr val="tx2"/>
              </a:solidFill>
            </c:spPr>
          </c:marker>
          <c:dLbls>
            <c:dLbl>
              <c:idx val="0"/>
              <c:layout>
                <c:manualLayout>
                  <c:x val="-4.0123456790123462E-2"/>
                  <c:y val="5.33146205569953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056-4AA6-8702-DA1FD1A53EAA}"/>
                </c:ext>
              </c:extLst>
            </c:dLbl>
            <c:dLbl>
              <c:idx val="4"/>
              <c:layout>
                <c:manualLayout>
                  <c:x val="-2.7777777777777801E-2"/>
                  <c:y val="5.61206532178897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056-4AA6-8702-DA1FD1A53EAA}"/>
                </c:ext>
              </c:extLst>
            </c:dLbl>
            <c:dLbl>
              <c:idx val="5"/>
              <c:layout>
                <c:manualLayout>
                  <c:x val="-2.1604938271604958E-2"/>
                  <c:y val="-5.33146205569953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056-4AA6-8702-DA1FD1A53EAA}"/>
                </c:ext>
              </c:extLst>
            </c:dLbl>
            <c:dLbl>
              <c:idx val="6"/>
              <c:layout>
                <c:manualLayout>
                  <c:x val="-2.4691358024691416E-2"/>
                  <c:y val="-6.73447838614677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056-4AA6-8702-DA1FD1A53EAA}"/>
                </c:ext>
              </c:extLst>
            </c:dLbl>
            <c:dLbl>
              <c:idx val="7"/>
              <c:layout>
                <c:manualLayout>
                  <c:x val="-1.8518518518518524E-2"/>
                  <c:y val="5.05085878961007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056-4AA6-8702-DA1FD1A53EAA}"/>
                </c:ext>
              </c:extLst>
            </c:dLbl>
            <c:dLbl>
              <c:idx val="8"/>
              <c:layout>
                <c:manualLayout>
                  <c:x val="-2.1604938271604958E-2"/>
                  <c:y val="-3.647842459162834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056-4AA6-8702-DA1FD1A53EAA}"/>
                </c:ext>
              </c:extLst>
            </c:dLbl>
            <c:dLbl>
              <c:idx val="11"/>
              <c:layout>
                <c:manualLayout>
                  <c:x val="-4.0123456790123566E-2"/>
                  <c:y val="6.1732718539678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056-4AA6-8702-DA1FD1A53EAA}"/>
                </c:ext>
              </c:extLst>
            </c:dLbl>
            <c:spPr>
              <a:noFill/>
              <a:ln>
                <a:noFill/>
              </a:ln>
              <a:effectLst/>
            </c:spPr>
            <c:txPr>
              <a:bodyPr/>
              <a:lstStyle/>
              <a:p>
                <a:pPr>
                  <a:defRPr sz="1400">
                    <a:latin typeface="Times New Roman" pitchFamily="18" charset="0"/>
                    <a:cs typeface="Times New Roman"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Sheet1!$A$1:$M$1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Sheet1!$A$5:$M$5</c:f>
              <c:numCache>
                <c:formatCode>General</c:formatCode>
                <c:ptCount val="13"/>
                <c:pt idx="0">
                  <c:v>8.1</c:v>
                </c:pt>
                <c:pt idx="1">
                  <c:v>8</c:v>
                </c:pt>
                <c:pt idx="2">
                  <c:v>7.4</c:v>
                </c:pt>
                <c:pt idx="3">
                  <c:v>7.1</c:v>
                </c:pt>
                <c:pt idx="4">
                  <c:v>6.7</c:v>
                </c:pt>
                <c:pt idx="5">
                  <c:v>7</c:v>
                </c:pt>
                <c:pt idx="6">
                  <c:v>6.7</c:v>
                </c:pt>
                <c:pt idx="7">
                  <c:v>6.3</c:v>
                </c:pt>
                <c:pt idx="8">
                  <c:v>6.2</c:v>
                </c:pt>
                <c:pt idx="9">
                  <c:v>6.3</c:v>
                </c:pt>
                <c:pt idx="10">
                  <c:v>5.7</c:v>
                </c:pt>
                <c:pt idx="11">
                  <c:v>5.3</c:v>
                </c:pt>
                <c:pt idx="12">
                  <c:v>5.4</c:v>
                </c:pt>
              </c:numCache>
            </c:numRef>
          </c:val>
          <c:smooth val="0"/>
          <c:extLst>
            <c:ext xmlns:c16="http://schemas.microsoft.com/office/drawing/2014/chart" uri="{C3380CC4-5D6E-409C-BE32-E72D297353CC}">
              <c16:uniqueId val="{00000007-1056-4AA6-8702-DA1FD1A53EAA}"/>
            </c:ext>
          </c:extLst>
        </c:ser>
        <c:dLbls>
          <c:showLegendKey val="0"/>
          <c:showVal val="0"/>
          <c:showCatName val="0"/>
          <c:showSerName val="0"/>
          <c:showPercent val="0"/>
          <c:showBubbleSize val="0"/>
        </c:dLbls>
        <c:marker val="1"/>
        <c:smooth val="0"/>
        <c:axId val="39174912"/>
        <c:axId val="39176448"/>
      </c:lineChart>
      <c:catAx>
        <c:axId val="39174912"/>
        <c:scaling>
          <c:orientation val="minMax"/>
        </c:scaling>
        <c:delete val="0"/>
        <c:axPos val="b"/>
        <c:numFmt formatCode="General" sourceLinked="1"/>
        <c:majorTickMark val="out"/>
        <c:minorTickMark val="none"/>
        <c:tickLblPos val="nextTo"/>
        <c:crossAx val="39176448"/>
        <c:crosses val="autoZero"/>
        <c:auto val="1"/>
        <c:lblAlgn val="ctr"/>
        <c:lblOffset val="100"/>
        <c:noMultiLvlLbl val="0"/>
      </c:catAx>
      <c:valAx>
        <c:axId val="39176448"/>
        <c:scaling>
          <c:orientation val="minMax"/>
        </c:scaling>
        <c:delete val="0"/>
        <c:axPos val="l"/>
        <c:numFmt formatCode="General" sourceLinked="1"/>
        <c:majorTickMark val="out"/>
        <c:minorTickMark val="none"/>
        <c:tickLblPos val="nextTo"/>
        <c:crossAx val="39174912"/>
        <c:crosses val="autoZero"/>
        <c:crossBetween val="between"/>
      </c:valAx>
    </c:plotArea>
    <c:plotVisOnly val="1"/>
    <c:dispBlanksAs val="gap"/>
    <c:showDLblsOverMax val="0"/>
  </c:chart>
  <c:spPr>
    <a:noFill/>
    <a:ln>
      <a:no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floor>
    <c:sideWall>
      <c:thickness val="0"/>
    </c:sideWall>
    <c:backWall>
      <c:thickness val="0"/>
    </c:backWall>
    <c:plotArea>
      <c:layout>
        <c:manualLayout>
          <c:layoutTarget val="inner"/>
          <c:xMode val="edge"/>
          <c:yMode val="edge"/>
          <c:x val="8.5153844963878567E-2"/>
          <c:y val="0.12591803020349923"/>
          <c:w val="0.91484615503612143"/>
          <c:h val="0.64439951762786452"/>
        </c:manualLayout>
      </c:layout>
      <c:bar3DChart>
        <c:barDir val="col"/>
        <c:grouping val="clustered"/>
        <c:varyColors val="0"/>
        <c:ser>
          <c:idx val="0"/>
          <c:order val="0"/>
          <c:tx>
            <c:v>%</c:v>
          </c:tx>
          <c:spPr>
            <a:solidFill>
              <a:srgbClr val="D2C3C8"/>
            </a:solidFill>
          </c:spPr>
          <c:invertIfNegative val="0"/>
          <c:dLbls>
            <c:spPr>
              <a:noFill/>
              <a:ln>
                <a:noFill/>
              </a:ln>
              <a:effectLst/>
            </c:spPr>
            <c:txPr>
              <a:bodyPr/>
              <a:lstStyle/>
              <a:p>
                <a:pPr>
                  <a:defRPr sz="1200">
                    <a:latin typeface="Times New Roman" pitchFamily="18" charset="0"/>
                    <a:cs typeface="Times New Roman"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Sheet6!$B$4:$B$15</c:f>
              <c:strCache>
                <c:ptCount val="12"/>
                <c:pt idx="0">
                  <c:v>Р00-Р04</c:v>
                </c:pt>
                <c:pt idx="1">
                  <c:v>Р05-Р08</c:v>
                </c:pt>
                <c:pt idx="2">
                  <c:v>Р10-Р15</c:v>
                </c:pt>
                <c:pt idx="3">
                  <c:v>Р20-Р29</c:v>
                </c:pt>
                <c:pt idx="4">
                  <c:v>Р35-Р39</c:v>
                </c:pt>
                <c:pt idx="5">
                  <c:v>Р50-Р61</c:v>
                </c:pt>
                <c:pt idx="6">
                  <c:v>Р70-Р74</c:v>
                </c:pt>
                <c:pt idx="7">
                  <c:v>Р75-Р78</c:v>
                </c:pt>
                <c:pt idx="8">
                  <c:v>Р80-Р83</c:v>
                </c:pt>
                <c:pt idx="9">
                  <c:v>Р90-Р96</c:v>
                </c:pt>
                <c:pt idx="10">
                  <c:v>Q00-Q89</c:v>
                </c:pt>
                <c:pt idx="11">
                  <c:v>Q90-Q99</c:v>
                </c:pt>
              </c:strCache>
            </c:strRef>
          </c:cat>
          <c:val>
            <c:numRef>
              <c:f>Sheet6!$N$4:$N$15</c:f>
              <c:numCache>
                <c:formatCode>0.0</c:formatCode>
                <c:ptCount val="12"/>
                <c:pt idx="0">
                  <c:v>2.319808252011641</c:v>
                </c:pt>
                <c:pt idx="1">
                  <c:v>15.813819297811769</c:v>
                </c:pt>
                <c:pt idx="2">
                  <c:v>7.9647701116627685</c:v>
                </c:pt>
                <c:pt idx="3">
                  <c:v>14.81196142213091</c:v>
                </c:pt>
                <c:pt idx="4">
                  <c:v>9.5566461856480736</c:v>
                </c:pt>
                <c:pt idx="5">
                  <c:v>28.418205913497815</c:v>
                </c:pt>
                <c:pt idx="6">
                  <c:v>4.2746992841154814</c:v>
                </c:pt>
                <c:pt idx="7">
                  <c:v>0.1030391802519863</c:v>
                </c:pt>
                <c:pt idx="8">
                  <c:v>1.6441882731901565</c:v>
                </c:pt>
                <c:pt idx="9">
                  <c:v>2.7322820166511317</c:v>
                </c:pt>
                <c:pt idx="10">
                  <c:v>12.27371010798506</c:v>
                </c:pt>
                <c:pt idx="11">
                  <c:v>5.5165591888755743E-2</c:v>
                </c:pt>
              </c:numCache>
            </c:numRef>
          </c:val>
          <c:extLst>
            <c:ext xmlns:c16="http://schemas.microsoft.com/office/drawing/2014/chart" uri="{C3380CC4-5D6E-409C-BE32-E72D297353CC}">
              <c16:uniqueId val="{00000000-0A5A-442F-B9C1-FA8AAD8550E0}"/>
            </c:ext>
          </c:extLst>
        </c:ser>
        <c:dLbls>
          <c:showLegendKey val="0"/>
          <c:showVal val="1"/>
          <c:showCatName val="0"/>
          <c:showSerName val="0"/>
          <c:showPercent val="0"/>
          <c:showBubbleSize val="0"/>
        </c:dLbls>
        <c:gapWidth val="25"/>
        <c:shape val="cylinder"/>
        <c:axId val="39287424"/>
        <c:axId val="39302656"/>
        <c:axId val="0"/>
      </c:bar3DChart>
      <c:catAx>
        <c:axId val="39287424"/>
        <c:scaling>
          <c:orientation val="minMax"/>
        </c:scaling>
        <c:delete val="0"/>
        <c:axPos val="b"/>
        <c:numFmt formatCode="General" sourceLinked="0"/>
        <c:majorTickMark val="none"/>
        <c:minorTickMark val="none"/>
        <c:tickLblPos val="nextTo"/>
        <c:txPr>
          <a:bodyPr/>
          <a:lstStyle/>
          <a:p>
            <a:pPr>
              <a:defRPr sz="1400">
                <a:latin typeface="Times New Roman" pitchFamily="18" charset="0"/>
                <a:cs typeface="Times New Roman" pitchFamily="18" charset="0"/>
              </a:defRPr>
            </a:pPr>
            <a:endParaRPr lang="en-US"/>
          </a:p>
        </c:txPr>
        <c:crossAx val="39302656"/>
        <c:crosses val="autoZero"/>
        <c:auto val="1"/>
        <c:lblAlgn val="ctr"/>
        <c:lblOffset val="100"/>
        <c:noMultiLvlLbl val="0"/>
      </c:catAx>
      <c:valAx>
        <c:axId val="39302656"/>
        <c:scaling>
          <c:orientation val="minMax"/>
        </c:scaling>
        <c:delete val="0"/>
        <c:axPos val="l"/>
        <c:numFmt formatCode="0.0" sourceLinked="1"/>
        <c:majorTickMark val="none"/>
        <c:minorTickMark val="none"/>
        <c:tickLblPos val="nextTo"/>
        <c:txPr>
          <a:bodyPr/>
          <a:lstStyle/>
          <a:p>
            <a:pPr>
              <a:defRPr sz="1000">
                <a:latin typeface="Times New Roman" pitchFamily="18" charset="0"/>
                <a:cs typeface="Times New Roman" pitchFamily="18" charset="0"/>
              </a:defRPr>
            </a:pPr>
            <a:endParaRPr lang="en-US"/>
          </a:p>
        </c:txPr>
        <c:crossAx val="39287424"/>
        <c:crosses val="autoZero"/>
        <c:crossBetween val="between"/>
      </c:valAx>
    </c:plotArea>
    <c:legend>
      <c:legendPos val="b"/>
      <c:layout>
        <c:manualLayout>
          <c:xMode val="edge"/>
          <c:yMode val="edge"/>
          <c:x val="0.11000479556951256"/>
          <c:y val="0.16732788095663889"/>
          <c:w val="7.0101738265035143E-2"/>
          <c:h val="8.1317190261326985E-2"/>
        </c:manualLayout>
      </c:layout>
      <c:overlay val="0"/>
      <c:txPr>
        <a:bodyPr/>
        <a:lstStyle/>
        <a:p>
          <a:pPr>
            <a:defRPr sz="1100">
              <a:latin typeface="Times New Roman" pitchFamily="18" charset="0"/>
              <a:cs typeface="Times New Roman" pitchFamily="18" charset="0"/>
            </a:defRPr>
          </a:pPr>
          <a:endParaRPr lang="en-US"/>
        </a:p>
      </c:txPr>
    </c:legend>
    <c:plotVisOnly val="1"/>
    <c:dispBlanksAs val="gap"/>
    <c:showDLblsOverMax val="0"/>
  </c:chart>
  <c:spPr>
    <a:noFill/>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91743039914141855"/>
          <c:y val="0.10185184433186115"/>
        </c:manualLayout>
      </c:layout>
      <c:overlay val="0"/>
      <c:txPr>
        <a:bodyPr/>
        <a:lstStyle/>
        <a:p>
          <a:pPr>
            <a:defRPr sz="1800"/>
          </a:pPr>
          <a:endParaRPr lang="en-US"/>
        </a:p>
      </c:txPr>
    </c:title>
    <c:autoTitleDeleted val="0"/>
    <c:view3D>
      <c:rotX val="15"/>
      <c:rotY val="20"/>
      <c:rAngAx val="1"/>
    </c:view3D>
    <c:floor>
      <c:thickness val="0"/>
    </c:floor>
    <c:sideWall>
      <c:thickness val="0"/>
      <c:spPr>
        <a:gradFill>
          <a:gsLst>
            <a:gs pos="0">
              <a:schemeClr val="bg2"/>
            </a:gs>
            <a:gs pos="50000">
              <a:schemeClr val="accent1">
                <a:tint val="44500"/>
                <a:satMod val="160000"/>
              </a:schemeClr>
            </a:gs>
            <a:gs pos="100000">
              <a:schemeClr val="accent1">
                <a:tint val="23500"/>
                <a:satMod val="160000"/>
              </a:schemeClr>
            </a:gs>
          </a:gsLst>
          <a:lin ang="5400000" scaled="0"/>
        </a:gradFill>
      </c:spPr>
    </c:sideWall>
    <c:backWall>
      <c:thickness val="0"/>
      <c:spPr>
        <a:gradFill>
          <a:gsLst>
            <a:gs pos="0">
              <a:schemeClr val="bg2"/>
            </a:gs>
            <a:gs pos="50000">
              <a:schemeClr val="accent1">
                <a:tint val="44500"/>
                <a:satMod val="160000"/>
              </a:schemeClr>
            </a:gs>
            <a:gs pos="100000">
              <a:schemeClr val="accent1">
                <a:tint val="23500"/>
                <a:satMod val="160000"/>
              </a:schemeClr>
            </a:gs>
          </a:gsLst>
          <a:lin ang="5400000" scaled="0"/>
        </a:gradFill>
      </c:spPr>
    </c:backWall>
    <c:plotArea>
      <c:layout>
        <c:manualLayout>
          <c:layoutTarget val="inner"/>
          <c:xMode val="edge"/>
          <c:yMode val="edge"/>
          <c:x val="0.4656203962407926"/>
          <c:y val="8.7129629629629626E-2"/>
          <c:w val="0.49386885107103556"/>
          <c:h val="0.79689049285505975"/>
        </c:manualLayout>
      </c:layout>
      <c:bar3DChart>
        <c:barDir val="bar"/>
        <c:grouping val="clustered"/>
        <c:varyColors val="0"/>
        <c:ser>
          <c:idx val="0"/>
          <c:order val="0"/>
          <c:tx>
            <c:v>%</c:v>
          </c:tx>
          <c:invertIfNegative val="0"/>
          <c:dLbls>
            <c:dLbl>
              <c:idx val="0"/>
              <c:layout>
                <c:manualLayout>
                  <c:x val="1.3440860215053871E-2"/>
                  <c:y val="-1.38888888888888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349-431C-851B-E391E8223A4D}"/>
                </c:ext>
              </c:extLst>
            </c:dLbl>
            <c:dLbl>
              <c:idx val="1"/>
              <c:layout>
                <c:manualLayout>
                  <c:x val="1.9444444444444445E-2"/>
                  <c:y val="-4.629629629629631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349-431C-851B-E391E8223A4D}"/>
                </c:ext>
              </c:extLst>
            </c:dLbl>
            <c:dLbl>
              <c:idx val="2"/>
              <c:layout>
                <c:manualLayout>
                  <c:x val="2.5000000000000001E-2"/>
                  <c:y val="-9.259259259259265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349-431C-851B-E391E8223A4D}"/>
                </c:ext>
              </c:extLst>
            </c:dLbl>
            <c:spPr>
              <a:ln>
                <a:noFill/>
              </a:ln>
            </c:spPr>
            <c:txPr>
              <a:bodyPr/>
              <a:lstStyle/>
              <a:p>
                <a:pPr>
                  <a:defRPr sz="16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'struktura mortaliteta'!$B$24:$C$26</c:f>
              <c:strCache>
                <c:ptCount val="3"/>
                <c:pt idx="0">
                  <c:v>Поремећаји везани за трајање трудноће и раст плода (Р05-Р08)</c:v>
                </c:pt>
                <c:pt idx="1">
                  <c:v>Интраутерина хипоксија и порођајна асфиксија (Р20-Р21)</c:v>
                </c:pt>
                <c:pt idx="2">
                  <c:v>Урођене аномалије, деформације и хромозомске ненормалности (Q00-Q99)</c:v>
                </c:pt>
              </c:strCache>
            </c:strRef>
          </c:cat>
          <c:val>
            <c:numRef>
              <c:f>'struktura mortaliteta'!$A$24:$A$26</c:f>
              <c:numCache>
                <c:formatCode>General</c:formatCode>
                <c:ptCount val="3"/>
                <c:pt idx="0">
                  <c:v>34.620000000000012</c:v>
                </c:pt>
                <c:pt idx="1">
                  <c:v>22.03</c:v>
                </c:pt>
                <c:pt idx="2">
                  <c:v>15.73</c:v>
                </c:pt>
              </c:numCache>
            </c:numRef>
          </c:val>
          <c:extLst>
            <c:ext xmlns:c16="http://schemas.microsoft.com/office/drawing/2014/chart" uri="{C3380CC4-5D6E-409C-BE32-E72D297353CC}">
              <c16:uniqueId val="{00000003-5349-431C-851B-E391E8223A4D}"/>
            </c:ext>
          </c:extLst>
        </c:ser>
        <c:dLbls>
          <c:showLegendKey val="0"/>
          <c:showVal val="0"/>
          <c:showCatName val="0"/>
          <c:showSerName val="0"/>
          <c:showPercent val="0"/>
          <c:showBubbleSize val="0"/>
        </c:dLbls>
        <c:gapWidth val="150"/>
        <c:shape val="box"/>
        <c:axId val="38248832"/>
        <c:axId val="38250368"/>
        <c:axId val="0"/>
      </c:bar3DChart>
      <c:catAx>
        <c:axId val="38248832"/>
        <c:scaling>
          <c:orientation val="minMax"/>
        </c:scaling>
        <c:delete val="0"/>
        <c:axPos val="l"/>
        <c:numFmt formatCode="General" sourceLinked="1"/>
        <c:majorTickMark val="out"/>
        <c:minorTickMark val="none"/>
        <c:tickLblPos val="nextTo"/>
        <c:spPr>
          <a:solidFill>
            <a:srgbClr val="002060"/>
          </a:solidFill>
        </c:spPr>
        <c:txPr>
          <a:bodyPr/>
          <a:lstStyle/>
          <a:p>
            <a:pPr>
              <a:defRPr sz="2000" b="1">
                <a:solidFill>
                  <a:schemeClr val="bg1"/>
                </a:solidFill>
                <a:latin typeface="Times New Roman" pitchFamily="18" charset="0"/>
                <a:cs typeface="Times New Roman" pitchFamily="18" charset="0"/>
              </a:defRPr>
            </a:pPr>
            <a:endParaRPr lang="en-US"/>
          </a:p>
        </c:txPr>
        <c:crossAx val="38250368"/>
        <c:crosses val="autoZero"/>
        <c:auto val="1"/>
        <c:lblAlgn val="ctr"/>
        <c:lblOffset val="100"/>
        <c:noMultiLvlLbl val="0"/>
      </c:catAx>
      <c:valAx>
        <c:axId val="38250368"/>
        <c:scaling>
          <c:orientation val="minMax"/>
        </c:scaling>
        <c:delete val="0"/>
        <c:axPos val="b"/>
        <c:majorGridlines>
          <c:spPr>
            <a:ln>
              <a:noFill/>
            </a:ln>
          </c:spPr>
        </c:majorGridlines>
        <c:numFmt formatCode="General" sourceLinked="1"/>
        <c:majorTickMark val="out"/>
        <c:minorTickMark val="none"/>
        <c:tickLblPos val="nextTo"/>
        <c:txPr>
          <a:bodyPr/>
          <a:lstStyle/>
          <a:p>
            <a:pPr>
              <a:defRPr sz="1600" b="1">
                <a:solidFill>
                  <a:schemeClr val="bg1"/>
                </a:solidFill>
              </a:defRPr>
            </a:pPr>
            <a:endParaRPr lang="en-US"/>
          </a:p>
        </c:txPr>
        <c:crossAx val="38248832"/>
        <c:crosses val="autoZero"/>
        <c:crossBetween val="between"/>
      </c:valAx>
    </c:plotArea>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spPr>
            <a:ln w="41275">
              <a:solidFill>
                <a:schemeClr val="tx2"/>
              </a:solidFill>
            </a:ln>
          </c:spPr>
          <c:marker>
            <c:symbol val="circle"/>
            <c:size val="16"/>
            <c:spPr>
              <a:solidFill>
                <a:schemeClr val="tx2"/>
              </a:solidFill>
            </c:spPr>
          </c:marker>
          <c:dLbls>
            <c:dLbl>
              <c:idx val="0"/>
              <c:layout>
                <c:manualLayout>
                  <c:x val="-4.6296296296296311E-3"/>
                  <c:y val="-2.52542939480503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EA0-4813-9E72-AC74D81F2AE4}"/>
                </c:ext>
              </c:extLst>
            </c:dLbl>
            <c:dLbl>
              <c:idx val="4"/>
              <c:layout>
                <c:manualLayout>
                  <c:x val="-4.0123456790123462E-2"/>
                  <c:y val="5.33146205569953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EA0-4813-9E72-AC74D81F2AE4}"/>
                </c:ext>
              </c:extLst>
            </c:dLbl>
            <c:dLbl>
              <c:idx val="5"/>
              <c:layout>
                <c:manualLayout>
                  <c:x val="-2.4691358024691374E-2"/>
                  <c:y val="-4.489652257431182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EA0-4813-9E72-AC74D81F2AE4}"/>
                </c:ext>
              </c:extLst>
            </c:dLbl>
            <c:dLbl>
              <c:idx val="6"/>
              <c:layout>
                <c:manualLayout>
                  <c:x val="-1.8518518518518524E-2"/>
                  <c:y val="-5.89266858787841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EA0-4813-9E72-AC74D81F2AE4}"/>
                </c:ext>
              </c:extLst>
            </c:dLbl>
            <c:dLbl>
              <c:idx val="7"/>
              <c:layout>
                <c:manualLayout>
                  <c:x val="-2.1604938271604958E-2"/>
                  <c:y val="-4.20904899134173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EA0-4813-9E72-AC74D81F2AE4}"/>
                </c:ext>
              </c:extLst>
            </c:dLbl>
            <c:dLbl>
              <c:idx val="8"/>
              <c:layout>
                <c:manualLayout>
                  <c:x val="-4.1666666666666664E-2"/>
                  <c:y val="6.1732718539678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EA0-4813-9E72-AC74D81F2AE4}"/>
                </c:ext>
              </c:extLst>
            </c:dLbl>
            <c:dLbl>
              <c:idx val="10"/>
              <c:layout>
                <c:manualLayout>
                  <c:x val="-2.9320987654320993E-2"/>
                  <c:y val="5.33146205569953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EA0-4813-9E72-AC74D81F2AE4}"/>
                </c:ext>
              </c:extLst>
            </c:dLbl>
            <c:dLbl>
              <c:idx val="11"/>
              <c:layout>
                <c:manualLayout>
                  <c:x val="-2.3148148148148147E-2"/>
                  <c:y val="6.45387512005732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EA0-4813-9E72-AC74D81F2AE4}"/>
                </c:ext>
              </c:extLst>
            </c:dLbl>
            <c:spPr>
              <a:noFill/>
              <a:ln>
                <a:noFill/>
              </a:ln>
              <a:effectLst/>
            </c:spPr>
            <c:txPr>
              <a:bodyPr/>
              <a:lstStyle/>
              <a:p>
                <a:pPr>
                  <a:defRPr sz="1400" b="1">
                    <a:latin typeface="Times New Roman" pitchFamily="18" charset="0"/>
                    <a:cs typeface="Times New Roman"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Sheet1!$D$60:$P$60</c:f>
              <c:numCache>
                <c:formatCode>General</c:formatCode>
                <c:ptCount val="13"/>
                <c:pt idx="0">
                  <c:v>13.8</c:v>
                </c:pt>
                <c:pt idx="1">
                  <c:v>12.7</c:v>
                </c:pt>
                <c:pt idx="2">
                  <c:v>11.5</c:v>
                </c:pt>
                <c:pt idx="3">
                  <c:v>9.4</c:v>
                </c:pt>
                <c:pt idx="4">
                  <c:v>8.7000000000000011</c:v>
                </c:pt>
                <c:pt idx="5">
                  <c:v>8.6</c:v>
                </c:pt>
                <c:pt idx="6">
                  <c:v>8.1</c:v>
                </c:pt>
                <c:pt idx="7">
                  <c:v>7.8</c:v>
                </c:pt>
                <c:pt idx="8">
                  <c:v>6.9</c:v>
                </c:pt>
                <c:pt idx="9">
                  <c:v>7.1</c:v>
                </c:pt>
                <c:pt idx="10">
                  <c:v>5.9</c:v>
                </c:pt>
                <c:pt idx="11">
                  <c:v>6.1</c:v>
                </c:pt>
                <c:pt idx="12">
                  <c:v>6.8</c:v>
                </c:pt>
              </c:numCache>
            </c:numRef>
          </c:val>
          <c:smooth val="0"/>
          <c:extLst>
            <c:ext xmlns:c16="http://schemas.microsoft.com/office/drawing/2014/chart" uri="{C3380CC4-5D6E-409C-BE32-E72D297353CC}">
              <c16:uniqueId val="{00000008-BEA0-4813-9E72-AC74D81F2AE4}"/>
            </c:ext>
          </c:extLst>
        </c:ser>
        <c:dLbls>
          <c:showLegendKey val="0"/>
          <c:showVal val="0"/>
          <c:showCatName val="0"/>
          <c:showSerName val="0"/>
          <c:showPercent val="0"/>
          <c:showBubbleSize val="0"/>
        </c:dLbls>
        <c:marker val="1"/>
        <c:smooth val="0"/>
        <c:axId val="38174080"/>
        <c:axId val="38175872"/>
      </c:lineChart>
      <c:catAx>
        <c:axId val="38174080"/>
        <c:scaling>
          <c:orientation val="minMax"/>
        </c:scaling>
        <c:delete val="0"/>
        <c:axPos val="b"/>
        <c:majorTickMark val="out"/>
        <c:minorTickMark val="none"/>
        <c:tickLblPos val="nextTo"/>
        <c:crossAx val="38175872"/>
        <c:crosses val="autoZero"/>
        <c:auto val="1"/>
        <c:lblAlgn val="ctr"/>
        <c:lblOffset val="100"/>
        <c:noMultiLvlLbl val="0"/>
      </c:catAx>
      <c:valAx>
        <c:axId val="38175872"/>
        <c:scaling>
          <c:orientation val="minMax"/>
        </c:scaling>
        <c:delete val="0"/>
        <c:axPos val="l"/>
        <c:numFmt formatCode="General" sourceLinked="1"/>
        <c:majorTickMark val="out"/>
        <c:minorTickMark val="none"/>
        <c:tickLblPos val="nextTo"/>
        <c:crossAx val="38174080"/>
        <c:crosses val="autoZero"/>
        <c:crossBetween val="between"/>
      </c:valAx>
    </c:plotArea>
    <c:plotVisOnly val="1"/>
    <c:dispBlanksAs val="gap"/>
    <c:showDLblsOverMax val="0"/>
  </c:chart>
  <c:spPr>
    <a:noFill/>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3"/>
    </mc:Choice>
    <mc:Fallback>
      <c:style val="33"/>
    </mc:Fallback>
  </mc:AlternateContent>
  <c:clrMapOvr bg1="lt1" tx1="dk1" bg2="lt2" tx2="dk2" accent1="accent1" accent2="accent2" accent3="accent3" accent4="accent4" accent5="accent5" accent6="accent6" hlink="hlink" folHlink="folHlink"/>
  <c:chart>
    <c:title>
      <c:layout>
        <c:manualLayout>
          <c:xMode val="edge"/>
          <c:yMode val="edge"/>
          <c:x val="0.91856174276924707"/>
          <c:y val="0.16596026083288803"/>
        </c:manualLayout>
      </c:layout>
      <c:overlay val="0"/>
    </c:title>
    <c:autoTitleDeleted val="0"/>
    <c:view3D>
      <c:rotX val="15"/>
      <c:rotY val="20"/>
      <c:rAngAx val="1"/>
    </c:view3D>
    <c:floor>
      <c:thickness val="0"/>
    </c:floor>
    <c:sideWall>
      <c:thickness val="0"/>
    </c:sideWall>
    <c:backWall>
      <c:thickness val="0"/>
    </c:backWall>
    <c:plotArea>
      <c:layout/>
      <c:bar3DChart>
        <c:barDir val="bar"/>
        <c:grouping val="clustered"/>
        <c:varyColors val="0"/>
        <c:ser>
          <c:idx val="0"/>
          <c:order val="0"/>
          <c:tx>
            <c:v>%</c:v>
          </c:tx>
          <c:spPr>
            <a:effectLst>
              <a:outerShdw blurRad="50800" dist="50800" dir="5400000" algn="ctr" rotWithShape="0">
                <a:srgbClr val="002060"/>
              </a:outerShdw>
            </a:effectLst>
          </c:spPr>
          <c:invertIfNegative val="0"/>
          <c:dLbls>
            <c:dLbl>
              <c:idx val="0"/>
              <c:layout>
                <c:manualLayout>
                  <c:x val="3.5223259998690922E-3"/>
                  <c:y val="-8.41809798268346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711-4E09-9185-29524450E627}"/>
                </c:ext>
              </c:extLst>
            </c:dLbl>
            <c:dLbl>
              <c:idx val="1"/>
              <c:layout>
                <c:manualLayout>
                  <c:x val="1.9372792999280009E-2"/>
                  <c:y val="-5.61206532178897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711-4E09-9185-29524450E627}"/>
                </c:ext>
              </c:extLst>
            </c:dLbl>
            <c:dLbl>
              <c:idx val="2"/>
              <c:layout>
                <c:manualLayout>
                  <c:x val="1.2328140999541819E-2"/>
                  <c:y val="-2.806032660894539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711-4E09-9185-29524450E627}"/>
                </c:ext>
              </c:extLst>
            </c:dLbl>
            <c:dLbl>
              <c:idx val="3"/>
              <c:layout>
                <c:manualLayout>
                  <c:x val="1.7611629999345461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711-4E09-9185-29524450E627}"/>
                </c:ext>
              </c:extLst>
            </c:dLbl>
            <c:spPr>
              <a:noFill/>
              <a:ln>
                <a:noFill/>
              </a:ln>
              <a:effectLst/>
            </c:spPr>
            <c:txPr>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'struktura mortaliteta'!$B$61:$F$64</c:f>
              <c:multiLvlStrCache>
                <c:ptCount val="4"/>
                <c:lvl>
                  <c:pt idx="0">
                    <c:v>Стања у порођајном периоду</c:v>
                  </c:pt>
                  <c:pt idx="1">
                    <c:v>Урођене наказности, деформације и хромозомске неправилности</c:v>
                  </c:pt>
                  <c:pt idx="2">
                    <c:v>Симптоми, знаци и патолошки клинички и лабораторијски налази</c:v>
                  </c:pt>
                  <c:pt idx="3">
                    <c:v>Повреде, тровања и последице деловања спољних фактора</c:v>
                  </c:pt>
                </c:lvl>
                <c:lvl>
                  <c:pt idx="0">
                    <c:v>XVI</c:v>
                  </c:pt>
                  <c:pt idx="1">
                    <c:v>XVII</c:v>
                  </c:pt>
                  <c:pt idx="2">
                    <c:v>XVIII</c:v>
                  </c:pt>
                  <c:pt idx="3">
                    <c:v>XIX</c:v>
                  </c:pt>
                </c:lvl>
              </c:multiLvlStrCache>
            </c:multiLvlStrRef>
          </c:cat>
          <c:val>
            <c:numRef>
              <c:f>'struktura mortaliteta'!$A$61:$A$64</c:f>
              <c:numCache>
                <c:formatCode>General</c:formatCode>
                <c:ptCount val="4"/>
                <c:pt idx="0">
                  <c:v>62.660000000000011</c:v>
                </c:pt>
                <c:pt idx="1">
                  <c:v>15.870000000000003</c:v>
                </c:pt>
                <c:pt idx="2">
                  <c:v>5.3599999999999985</c:v>
                </c:pt>
                <c:pt idx="3">
                  <c:v>4.26</c:v>
                </c:pt>
              </c:numCache>
            </c:numRef>
          </c:val>
          <c:extLst>
            <c:ext xmlns:c16="http://schemas.microsoft.com/office/drawing/2014/chart" uri="{C3380CC4-5D6E-409C-BE32-E72D297353CC}">
              <c16:uniqueId val="{00000004-F711-4E09-9185-29524450E627}"/>
            </c:ext>
          </c:extLst>
        </c:ser>
        <c:dLbls>
          <c:showLegendKey val="0"/>
          <c:showVal val="0"/>
          <c:showCatName val="0"/>
          <c:showSerName val="0"/>
          <c:showPercent val="0"/>
          <c:showBubbleSize val="0"/>
        </c:dLbls>
        <c:gapWidth val="150"/>
        <c:shape val="box"/>
        <c:axId val="39848576"/>
        <c:axId val="39891328"/>
        <c:axId val="0"/>
      </c:bar3DChart>
      <c:catAx>
        <c:axId val="39848576"/>
        <c:scaling>
          <c:orientation val="minMax"/>
        </c:scaling>
        <c:delete val="0"/>
        <c:axPos val="l"/>
        <c:numFmt formatCode="General" sourceLinked="0"/>
        <c:majorTickMark val="out"/>
        <c:minorTickMark val="none"/>
        <c:tickLblPos val="nextTo"/>
        <c:txPr>
          <a:bodyPr/>
          <a:lstStyle/>
          <a:p>
            <a:pPr>
              <a:defRPr sz="1800">
                <a:solidFill>
                  <a:srgbClr val="002060"/>
                </a:solidFill>
                <a:latin typeface="Times New Roman" pitchFamily="18" charset="0"/>
                <a:cs typeface="Times New Roman" pitchFamily="18" charset="0"/>
              </a:defRPr>
            </a:pPr>
            <a:endParaRPr lang="en-US"/>
          </a:p>
        </c:txPr>
        <c:crossAx val="39891328"/>
        <c:crosses val="autoZero"/>
        <c:auto val="1"/>
        <c:lblAlgn val="ctr"/>
        <c:lblOffset val="100"/>
        <c:noMultiLvlLbl val="0"/>
      </c:catAx>
      <c:valAx>
        <c:axId val="39891328"/>
        <c:scaling>
          <c:orientation val="minMax"/>
        </c:scaling>
        <c:delete val="0"/>
        <c:axPos val="b"/>
        <c:majorGridlines>
          <c:spPr>
            <a:ln>
              <a:noFill/>
            </a:ln>
          </c:spPr>
        </c:majorGridlines>
        <c:numFmt formatCode="General" sourceLinked="1"/>
        <c:majorTickMark val="out"/>
        <c:minorTickMark val="none"/>
        <c:tickLblPos val="nextTo"/>
        <c:txPr>
          <a:bodyPr/>
          <a:lstStyle/>
          <a:p>
            <a:pPr>
              <a:defRPr sz="1200">
                <a:solidFill>
                  <a:schemeClr val="bg1"/>
                </a:solidFill>
              </a:defRPr>
            </a:pPr>
            <a:endParaRPr lang="en-US"/>
          </a:p>
        </c:txPr>
        <c:crossAx val="39848576"/>
        <c:crosses val="autoZero"/>
        <c:crossBetween val="between"/>
      </c:valAx>
    </c:plotArea>
    <c:plotVisOnly val="1"/>
    <c:dispBlanksAs val="gap"/>
    <c:showDLblsOverMax val="0"/>
  </c:chart>
  <c:spPr>
    <a:noFill/>
    <a:ln>
      <a:noFill/>
    </a:ln>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A3D7F0-721E-4C31-BEF6-E3A9194A9198}" type="datetimeFigureOut">
              <a:rPr lang="en-US" smtClean="0"/>
              <a:pPr/>
              <a:t>9/13/2023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5374CD-492B-45F3-8AC6-CA76861E1D20}" type="slidenum">
              <a:rPr lang="en-US" smtClean="0"/>
              <a:pPr/>
              <a:t>‹#›</a:t>
            </a:fld>
            <a:endParaRPr lang="en-US"/>
          </a:p>
        </p:txBody>
      </p:sp>
    </p:spTree>
    <p:extLst>
      <p:ext uri="{BB962C8B-B14F-4D97-AF65-F5344CB8AC3E}">
        <p14:creationId xmlns:p14="http://schemas.microsoft.com/office/powerpoint/2010/main" val="1921633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fld id="{630D729A-1952-41E9-883E-FABEFB3C7A84}" type="slidenum">
              <a:rPr lang="en-US" sz="1000" b="0">
                <a:solidFill>
                  <a:prstClr val="black"/>
                </a:solidFill>
                <a:latin typeface="YUHelvetica" charset="0"/>
              </a:rPr>
              <a:pPr/>
              <a:t>8</a:t>
            </a:fld>
            <a:endParaRPr lang="en-US" sz="1000" b="0">
              <a:solidFill>
                <a:prstClr val="black"/>
              </a:solidFill>
              <a:latin typeface="YUHelvetica"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fld id="{D2DF3FCE-92A0-4AEE-A37C-382C52C769D4}" type="slidenum">
              <a:rPr lang="en-US" sz="1000" b="0">
                <a:solidFill>
                  <a:prstClr val="black"/>
                </a:solidFill>
                <a:latin typeface="YUHelvetica" charset="0"/>
              </a:rPr>
              <a:pPr/>
              <a:t>9</a:t>
            </a:fld>
            <a:endParaRPr lang="en-US" sz="1000" b="0">
              <a:solidFill>
                <a:prstClr val="black"/>
              </a:solidFill>
              <a:latin typeface="YUHelvetica"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r>
              <a:rPr lang="ru-RU" dirty="0" smtClean="0"/>
              <a:t>. </a:t>
            </a:r>
          </a:p>
          <a:p>
            <a:r>
              <a:rPr lang="ru-RU" dirty="0" smtClean="0"/>
              <a:t>У</a:t>
            </a:r>
          </a:p>
          <a:p>
            <a:r>
              <a:rPr lang="ru-RU" dirty="0" smtClean="0"/>
              <a:t>Републици</a:t>
            </a:r>
          </a:p>
          <a:p>
            <a:r>
              <a:rPr lang="ru-RU" dirty="0" smtClean="0"/>
              <a:t>Србији</a:t>
            </a:r>
          </a:p>
          <a:p>
            <a:r>
              <a:rPr lang="ru-RU" dirty="0" smtClean="0"/>
              <a:t>у</a:t>
            </a:r>
          </a:p>
          <a:p>
            <a:r>
              <a:rPr lang="ru-RU" dirty="0" smtClean="0"/>
              <a:t>2007. </a:t>
            </a:r>
          </a:p>
          <a:p>
            <a:r>
              <a:rPr lang="ru-RU" dirty="0" smtClean="0"/>
              <a:t>години</a:t>
            </a:r>
          </a:p>
          <a:p>
            <a:r>
              <a:rPr lang="ru-RU" dirty="0" smtClean="0"/>
              <a:t>здравствена</a:t>
            </a:r>
          </a:p>
          <a:p>
            <a:r>
              <a:rPr lang="ru-RU" dirty="0" smtClean="0"/>
              <a:t>заштита</a:t>
            </a:r>
          </a:p>
          <a:p>
            <a:r>
              <a:rPr lang="ru-RU" dirty="0" smtClean="0"/>
              <a:t>становништва</a:t>
            </a:r>
          </a:p>
          <a:p>
            <a:r>
              <a:rPr lang="ru-RU" dirty="0" smtClean="0"/>
              <a:t>на</a:t>
            </a:r>
          </a:p>
          <a:p>
            <a:r>
              <a:rPr lang="ru-RU" dirty="0" smtClean="0"/>
              <a:t>примарном</a:t>
            </a:r>
          </a:p>
          <a:p>
            <a:r>
              <a:rPr lang="ru-RU" dirty="0" smtClean="0"/>
              <a:t>нивоу</a:t>
            </a:r>
          </a:p>
          <a:p>
            <a:r>
              <a:rPr lang="ru-RU" dirty="0" smtClean="0"/>
              <a:t>обезбеђивана</a:t>
            </a:r>
          </a:p>
          <a:p>
            <a:r>
              <a:rPr lang="ru-RU" dirty="0" smtClean="0"/>
              <a:t>је</a:t>
            </a:r>
          </a:p>
          <a:p>
            <a:r>
              <a:rPr lang="ru-RU" dirty="0" smtClean="0"/>
              <a:t>кроз</a:t>
            </a:r>
          </a:p>
          <a:p>
            <a:r>
              <a:rPr lang="ru-RU" dirty="0" smtClean="0"/>
              <a:t>делатност</a:t>
            </a:r>
          </a:p>
          <a:p>
            <a:r>
              <a:rPr lang="ru-RU" dirty="0" smtClean="0"/>
              <a:t>домова</a:t>
            </a:r>
          </a:p>
          <a:p>
            <a:r>
              <a:rPr lang="ru-RU" dirty="0" smtClean="0"/>
              <a:t>здравља</a:t>
            </a:r>
          </a:p>
          <a:p>
            <a:r>
              <a:rPr lang="ru-RU" dirty="0" smtClean="0"/>
              <a:t>, </a:t>
            </a:r>
          </a:p>
          <a:p>
            <a:r>
              <a:rPr lang="ru-RU" dirty="0" smtClean="0"/>
              <a:t>са</a:t>
            </a:r>
          </a:p>
          <a:p>
            <a:r>
              <a:rPr lang="ru-RU" dirty="0" smtClean="0"/>
              <a:t>развијеном</a:t>
            </a:r>
          </a:p>
          <a:p>
            <a:r>
              <a:rPr lang="ru-RU" dirty="0" smtClean="0"/>
              <a:t>мрежом</a:t>
            </a:r>
          </a:p>
          <a:p>
            <a:r>
              <a:rPr lang="ru-RU" dirty="0" smtClean="0"/>
              <a:t>здравствених</a:t>
            </a:r>
          </a:p>
          <a:p>
            <a:r>
              <a:rPr lang="ru-RU" dirty="0" smtClean="0"/>
              <a:t>ст</a:t>
            </a:r>
          </a:p>
          <a:p>
            <a:endParaRPr lang="en-US" dirty="0" smtClean="0"/>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fld id="{43427A04-9902-4C91-AA5F-C0013289FF56}" type="slidenum">
              <a:rPr lang="en-US" sz="1000" b="0">
                <a:solidFill>
                  <a:prstClr val="black"/>
                </a:solidFill>
                <a:latin typeface="YUHelvetica" charset="0"/>
              </a:rPr>
              <a:pPr/>
              <a:t>11</a:t>
            </a:fld>
            <a:endParaRPr lang="en-US" sz="1000" b="0">
              <a:solidFill>
                <a:prstClr val="black"/>
              </a:solidFill>
              <a:latin typeface="YUHelvetica"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gde se vrši savetodavni rad na  ranom otkrivanju  i otklanjanju faktora rizika za nastanak poremećaja psihomotornog i psihosocijalnog razvoja i praćenje zdravstvenog stanja dece sa smetnjama u  razvoju</a:t>
            </a:r>
          </a:p>
          <a:p>
            <a:endParaRPr lang="en-US" dirty="0"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fld id="{E9E6C2B3-9E3D-45F5-9912-A097CC42F6D7}" type="slidenum">
              <a:rPr lang="en-US" sz="1000" b="0">
                <a:solidFill>
                  <a:prstClr val="black"/>
                </a:solidFill>
                <a:latin typeface="YUHelvetica" charset="0"/>
              </a:rPr>
              <a:pPr/>
              <a:t>12</a:t>
            </a:fld>
            <a:endParaRPr lang="en-US" sz="1000" b="0">
              <a:solidFill>
                <a:prstClr val="black"/>
              </a:solidFill>
              <a:latin typeface="YUHelvetica"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gde se vrši savetodavni rad na  ranom otkrivanju  i otklanjanju faktora rizika za nastanak poremećaja psihomotornog i psihosocijalnog razvoja i praćenje zdravstvenog stanja dece sa smetnjama u  razvoju</a:t>
            </a:r>
          </a:p>
          <a:p>
            <a:endParaRPr lang="en-US" smtClean="0"/>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fld id="{4255E709-3F19-43F8-A243-719F97CB07EA}" type="slidenum">
              <a:rPr lang="en-US" sz="1000" b="0">
                <a:solidFill>
                  <a:prstClr val="black"/>
                </a:solidFill>
                <a:latin typeface="YUHelvetica" charset="0"/>
              </a:rPr>
              <a:pPr/>
              <a:t>13</a:t>
            </a:fld>
            <a:endParaRPr lang="en-US" sz="1000" b="0">
              <a:solidFill>
                <a:prstClr val="black"/>
              </a:solidFill>
              <a:latin typeface="YUHelvetica"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fld id="{FDBEB171-B970-4055-B437-26645FC968B3}" type="slidenum">
              <a:rPr lang="en-US" sz="1000" b="0">
                <a:solidFill>
                  <a:prstClr val="black"/>
                </a:solidFill>
                <a:latin typeface="YUHelvetica" charset="0"/>
              </a:rPr>
              <a:pPr/>
              <a:t>22</a:t>
            </a:fld>
            <a:endParaRPr lang="en-US" sz="1000" b="0">
              <a:solidFill>
                <a:prstClr val="black"/>
              </a:solidFill>
              <a:latin typeface="YUHelvetica"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fld id="{7AF6381C-4927-4208-AE81-AB1610B2EC3C}" type="slidenum">
              <a:rPr lang="en-US" sz="1000" b="0">
                <a:solidFill>
                  <a:prstClr val="black"/>
                </a:solidFill>
                <a:latin typeface="YUHelvetica" charset="0"/>
              </a:rPr>
              <a:pPr/>
              <a:t>27</a:t>
            </a:fld>
            <a:endParaRPr lang="en-US" sz="1000" b="0">
              <a:solidFill>
                <a:prstClr val="black"/>
              </a:solidFill>
              <a:latin typeface="YUHelvetic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A1A89D8-954B-48C1-A184-2C97A83E4AAF}" type="datetimeFigureOut">
              <a:rPr lang="en-US" smtClean="0"/>
              <a:pPr/>
              <a:t>9/13/2023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385FFAD-9C3B-4E4B-8F52-31608BD336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A89D8-954B-48C1-A184-2C97A83E4AAF}" type="datetimeFigureOut">
              <a:rPr lang="en-US" smtClean="0"/>
              <a:pPr/>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A89D8-954B-48C1-A184-2C97A83E4AAF}" type="datetimeFigureOut">
              <a:rPr lang="en-US" smtClean="0"/>
              <a:pPr/>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C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C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6" name="Slide Number Placeholder 5"/>
          <p:cNvSpPr>
            <a:spLocks noGrp="1"/>
          </p:cNvSpPr>
          <p:nvPr>
            <p:ph type="sldNum" sz="quarter" idx="12"/>
          </p:nvPr>
        </p:nvSpPr>
        <p:spPr/>
        <p:txBody>
          <a:bodyPr/>
          <a:lstStyle>
            <a:lvl1pPr>
              <a:defRPr/>
            </a:lvl1pPr>
          </a:lstStyle>
          <a:p>
            <a:pPr>
              <a:defRPr/>
            </a:pPr>
            <a:fld id="{551885A9-6ACE-4210-9E63-1FAB22A0B6B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55503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6" name="Slide Number Placeholder 5"/>
          <p:cNvSpPr>
            <a:spLocks noGrp="1"/>
          </p:cNvSpPr>
          <p:nvPr>
            <p:ph type="sldNum" sz="quarter" idx="12"/>
          </p:nvPr>
        </p:nvSpPr>
        <p:spPr/>
        <p:txBody>
          <a:bodyPr/>
          <a:lstStyle>
            <a:lvl1pPr>
              <a:defRPr/>
            </a:lvl1pPr>
          </a:lstStyle>
          <a:p>
            <a:pPr>
              <a:defRPr/>
            </a:pPr>
            <a:fld id="{4AEB6FFD-982E-4430-B94E-FE0E968365E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23208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6" name="Slide Number Placeholder 5"/>
          <p:cNvSpPr>
            <a:spLocks noGrp="1"/>
          </p:cNvSpPr>
          <p:nvPr>
            <p:ph type="sldNum" sz="quarter" idx="12"/>
          </p:nvPr>
        </p:nvSpPr>
        <p:spPr/>
        <p:txBody>
          <a:bodyPr/>
          <a:lstStyle>
            <a:lvl1pPr>
              <a:defRPr/>
            </a:lvl1pPr>
          </a:lstStyle>
          <a:p>
            <a:pPr>
              <a:defRPr/>
            </a:pPr>
            <a:fld id="{54AEA61B-C80C-48D6-9288-4537CF41E48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07011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7" name="Slide Number Placeholder 5"/>
          <p:cNvSpPr>
            <a:spLocks noGrp="1"/>
          </p:cNvSpPr>
          <p:nvPr>
            <p:ph type="sldNum" sz="quarter" idx="12"/>
          </p:nvPr>
        </p:nvSpPr>
        <p:spPr/>
        <p:txBody>
          <a:bodyPr/>
          <a:lstStyle>
            <a:lvl1pPr>
              <a:defRPr/>
            </a:lvl1pPr>
          </a:lstStyle>
          <a:p>
            <a:pPr>
              <a:defRPr/>
            </a:pPr>
            <a:fld id="{FC16A535-04F1-42E8-B642-F74CF9AA8B7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285395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9" name="Slide Number Placeholder 5"/>
          <p:cNvSpPr>
            <a:spLocks noGrp="1"/>
          </p:cNvSpPr>
          <p:nvPr>
            <p:ph type="sldNum" sz="quarter" idx="12"/>
          </p:nvPr>
        </p:nvSpPr>
        <p:spPr/>
        <p:txBody>
          <a:bodyPr/>
          <a:lstStyle>
            <a:lvl1pPr>
              <a:defRPr/>
            </a:lvl1pPr>
          </a:lstStyle>
          <a:p>
            <a:pPr>
              <a:defRPr/>
            </a:pPr>
            <a:fld id="{3602051D-07AB-4106-B59A-4F5A788A8F8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02484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5" name="Slide Number Placeholder 5"/>
          <p:cNvSpPr>
            <a:spLocks noGrp="1"/>
          </p:cNvSpPr>
          <p:nvPr>
            <p:ph type="sldNum" sz="quarter" idx="12"/>
          </p:nvPr>
        </p:nvSpPr>
        <p:spPr/>
        <p:txBody>
          <a:bodyPr/>
          <a:lstStyle>
            <a:lvl1pPr>
              <a:defRPr/>
            </a:lvl1pPr>
          </a:lstStyle>
          <a:p>
            <a:pPr>
              <a:defRPr/>
            </a:pPr>
            <a:fld id="{EBD781F3-BB35-46EC-A0DF-704A1F2A538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6316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4" name="Slide Number Placeholder 5"/>
          <p:cNvSpPr>
            <a:spLocks noGrp="1"/>
          </p:cNvSpPr>
          <p:nvPr>
            <p:ph type="sldNum" sz="quarter" idx="12"/>
          </p:nvPr>
        </p:nvSpPr>
        <p:spPr/>
        <p:txBody>
          <a:bodyPr/>
          <a:lstStyle>
            <a:lvl1pPr>
              <a:defRPr/>
            </a:lvl1pPr>
          </a:lstStyle>
          <a:p>
            <a:pPr>
              <a:defRPr/>
            </a:pPr>
            <a:fld id="{252709FA-0063-4325-8EA3-D780A5B06E5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556403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7" name="Slide Number Placeholder 5"/>
          <p:cNvSpPr>
            <a:spLocks noGrp="1"/>
          </p:cNvSpPr>
          <p:nvPr>
            <p:ph type="sldNum" sz="quarter" idx="12"/>
          </p:nvPr>
        </p:nvSpPr>
        <p:spPr/>
        <p:txBody>
          <a:bodyPr/>
          <a:lstStyle>
            <a:lvl1pPr>
              <a:defRPr/>
            </a:lvl1pPr>
          </a:lstStyle>
          <a:p>
            <a:pPr>
              <a:defRPr/>
            </a:pPr>
            <a:fld id="{C8325CFD-7ADE-4C11-811B-C04D29EA6D8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79011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A89D8-954B-48C1-A184-2C97A83E4AAF}" type="datetimeFigureOut">
              <a:rPr lang="en-US" smtClean="0"/>
              <a:pPr/>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7" name="Slide Number Placeholder 5"/>
          <p:cNvSpPr>
            <a:spLocks noGrp="1"/>
          </p:cNvSpPr>
          <p:nvPr>
            <p:ph type="sldNum" sz="quarter" idx="12"/>
          </p:nvPr>
        </p:nvSpPr>
        <p:spPr/>
        <p:txBody>
          <a:bodyPr/>
          <a:lstStyle>
            <a:lvl1pPr>
              <a:defRPr/>
            </a:lvl1pPr>
          </a:lstStyle>
          <a:p>
            <a:pPr>
              <a:defRPr/>
            </a:pPr>
            <a:fld id="{179A933A-15A0-4B4D-A82F-4C54D68D1BD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29423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6" name="Slide Number Placeholder 5"/>
          <p:cNvSpPr>
            <a:spLocks noGrp="1"/>
          </p:cNvSpPr>
          <p:nvPr>
            <p:ph type="sldNum" sz="quarter" idx="12"/>
          </p:nvPr>
        </p:nvSpPr>
        <p:spPr/>
        <p:txBody>
          <a:bodyPr/>
          <a:lstStyle>
            <a:lvl1pPr>
              <a:defRPr/>
            </a:lvl1pPr>
          </a:lstStyle>
          <a:p>
            <a:pPr>
              <a:defRPr/>
            </a:pPr>
            <a:fld id="{D6481694-F715-47A4-AD70-B70C8B3767F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698224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Profesor dr Snežana Simić</a:t>
            </a:r>
          </a:p>
        </p:txBody>
      </p:sp>
      <p:sp>
        <p:nvSpPr>
          <p:cNvPr id="6" name="Slide Number Placeholder 5"/>
          <p:cNvSpPr>
            <a:spLocks noGrp="1"/>
          </p:cNvSpPr>
          <p:nvPr>
            <p:ph type="sldNum" sz="quarter" idx="12"/>
          </p:nvPr>
        </p:nvSpPr>
        <p:spPr/>
        <p:txBody>
          <a:bodyPr/>
          <a:lstStyle>
            <a:lvl1pPr>
              <a:defRPr/>
            </a:lvl1pPr>
          </a:lstStyle>
          <a:p>
            <a:pPr>
              <a:defRPr/>
            </a:pPr>
            <a:fld id="{3E02D3EB-8BDA-457C-BC84-DEE14433957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78232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AFE1291-2A58-4618-A853-27F6D2CC8192}"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29656466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28623BF-0F76-4698-9CA5-8266206E989E}"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23957765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0D1D7F2-3E4D-4338-A85F-A7B39DBDE10E}"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4153710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69FFFA7-F226-4195-8B17-32195A24A14C}"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19926773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E121F0B-3B8B-46D0-8A2A-1128363B0DF1}"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7552567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8CB9A86-DBBF-4515-858A-F57BB6AFC0FB}"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22917710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93FA74D-34FB-4754-9281-A2BEAE575DC2}"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2776926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1A89D8-954B-48C1-A184-2C97A83E4AAF}" type="datetimeFigureOut">
              <a:rPr lang="en-US" smtClean="0"/>
              <a:pPr/>
              <a:t>9/13/2023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85FFAD-9C3B-4E4B-8F52-31608BD336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976CF97-E287-456E-A62F-66B095EC06C1}"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11552953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435772A-9BE3-446B-866F-DE11E006AD6A}"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32634018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C1A099E-18C3-43FB-A197-3F4CF8C4C445}"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4157762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sr-Latn-C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080142E-9A9D-4619-B6AB-B74F854AFD59}" type="slidenum">
              <a:rPr lang="sr-Latn-CS">
                <a:solidFill>
                  <a:srgbClr val="000000"/>
                </a:solidFill>
              </a:rPr>
              <a:pPr>
                <a:defRPr/>
              </a:pPr>
              <a:t>‹#›</a:t>
            </a:fld>
            <a:endParaRPr lang="sr-Latn-CS">
              <a:solidFill>
                <a:srgbClr val="000000"/>
              </a:solidFill>
            </a:endParaRPr>
          </a:p>
        </p:txBody>
      </p:sp>
    </p:spTree>
    <p:extLst>
      <p:ext uri="{BB962C8B-B14F-4D97-AF65-F5344CB8AC3E}">
        <p14:creationId xmlns:p14="http://schemas.microsoft.com/office/powerpoint/2010/main" val="217514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144000" cy="4046538"/>
            <a:chOff x="0" y="1536"/>
            <a:chExt cx="5760" cy="2549"/>
          </a:xfrm>
        </p:grpSpPr>
        <p:sp>
          <p:nvSpPr>
            <p:cNvPr id="5"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defRPr/>
              </a:pPr>
              <a:endParaRPr lang="en-US">
                <a:solidFill>
                  <a:srgbClr val="000000"/>
                </a:solidFill>
              </a:endParaRPr>
            </a:p>
          </p:txBody>
        </p:sp>
        <p:sp>
          <p:nvSpPr>
            <p:cNvPr id="6" name="Freeform 4"/>
            <p:cNvSpPr>
              <a:spLocks/>
            </p:cNvSpPr>
            <p:nvPr userDrawn="1"/>
          </p:nvSpPr>
          <p:spPr bwMode="hidden">
            <a:xfrm>
              <a:off x="0" y="2664"/>
              <a:ext cx="2688" cy="1224"/>
            </a:xfrm>
            <a:custGeom>
              <a:avLst/>
              <a:gdLst>
                <a:gd name="T0" fmla="*/ 0 w 2688"/>
                <a:gd name="T1" fmla="*/ 0 h 1224"/>
                <a:gd name="T2" fmla="*/ 960 w 2688"/>
                <a:gd name="T3" fmla="*/ 552 h 1224"/>
                <a:gd name="T4" fmla="*/ 1968 w 2688"/>
                <a:gd name="T5" fmla="*/ 264 h 1224"/>
                <a:gd name="T6" fmla="*/ 2028 w 2688"/>
                <a:gd name="T7" fmla="*/ 270 h 1224"/>
                <a:gd name="T8" fmla="*/ 2661 w 2688"/>
                <a:gd name="T9" fmla="*/ 528 h 1224"/>
                <a:gd name="T10" fmla="*/ 2688 w 2688"/>
                <a:gd name="T11" fmla="*/ 648 h 1224"/>
                <a:gd name="T12" fmla="*/ 2304 w 2688"/>
                <a:gd name="T13" fmla="*/ 1080 h 1224"/>
                <a:gd name="T14" fmla="*/ 1584 w 2688"/>
                <a:gd name="T15" fmla="*/ 1224 h 1224"/>
                <a:gd name="T16" fmla="*/ 1296 w 2688"/>
                <a:gd name="T17" fmla="*/ 936 h 1224"/>
                <a:gd name="T18" fmla="*/ 864 w 2688"/>
                <a:gd name="T19" fmla="*/ 1032 h 1224"/>
                <a:gd name="T20" fmla="*/ 0 w 2688"/>
                <a:gd name="T21" fmla="*/ 552 h 1224"/>
                <a:gd name="T22" fmla="*/ 0 w 2688"/>
                <a:gd name="T23" fmla="*/ 0 h 1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sr-Cyrl-RS" smtClean="0">
                <a:solidFill>
                  <a:srgbClr val="000000"/>
                </a:solidFill>
              </a:endParaRPr>
            </a:p>
          </p:txBody>
        </p:sp>
        <p:sp>
          <p:nvSpPr>
            <p:cNvPr id="7" name="Freeform 5"/>
            <p:cNvSpPr>
              <a:spLocks/>
            </p:cNvSpPr>
            <p:nvPr userDrawn="1"/>
          </p:nvSpPr>
          <p:spPr bwMode="hidden">
            <a:xfrm>
              <a:off x="3359" y="1536"/>
              <a:ext cx="2401" cy="1232"/>
            </a:xfrm>
            <a:custGeom>
              <a:avLst/>
              <a:gdLst>
                <a:gd name="T0" fmla="*/ 2208 w 2401"/>
                <a:gd name="T1" fmla="*/ 15 h 1232"/>
                <a:gd name="T2" fmla="*/ 2088 w 2401"/>
                <a:gd name="T3" fmla="*/ 57 h 1232"/>
                <a:gd name="T4" fmla="*/ 1951 w 2401"/>
                <a:gd name="T5" fmla="*/ 99 h 1232"/>
                <a:gd name="T6" fmla="*/ 1704 w 2401"/>
                <a:gd name="T7" fmla="*/ 135 h 1232"/>
                <a:gd name="T8" fmla="*/ 1314 w 2401"/>
                <a:gd name="T9" fmla="*/ 177 h 1232"/>
                <a:gd name="T10" fmla="*/ 1176 w 2401"/>
                <a:gd name="T11" fmla="*/ 189 h 1232"/>
                <a:gd name="T12" fmla="*/ 1122 w 2401"/>
                <a:gd name="T13" fmla="*/ 195 h 1232"/>
                <a:gd name="T14" fmla="*/ 1075 w 2401"/>
                <a:gd name="T15" fmla="*/ 231 h 1232"/>
                <a:gd name="T16" fmla="*/ 924 w 2401"/>
                <a:gd name="T17" fmla="*/ 321 h 1232"/>
                <a:gd name="T18" fmla="*/ 840 w 2401"/>
                <a:gd name="T19" fmla="*/ 369 h 1232"/>
                <a:gd name="T20" fmla="*/ 630 w 2401"/>
                <a:gd name="T21" fmla="*/ 458 h 1232"/>
                <a:gd name="T22" fmla="*/ 529 w 2401"/>
                <a:gd name="T23" fmla="*/ 500 h 1232"/>
                <a:gd name="T24" fmla="*/ 487 w 2401"/>
                <a:gd name="T25" fmla="*/ 542 h 1232"/>
                <a:gd name="T26" fmla="*/ 457 w 2401"/>
                <a:gd name="T27" fmla="*/ 590 h 1232"/>
                <a:gd name="T28" fmla="*/ 402 w 2401"/>
                <a:gd name="T29" fmla="*/ 638 h 1232"/>
                <a:gd name="T30" fmla="*/ 330 w 2401"/>
                <a:gd name="T31" fmla="*/ 758 h 1232"/>
                <a:gd name="T32" fmla="*/ 312 w 2401"/>
                <a:gd name="T33" fmla="*/ 788 h 1232"/>
                <a:gd name="T34" fmla="*/ 252 w 2401"/>
                <a:gd name="T35" fmla="*/ 824 h 1232"/>
                <a:gd name="T36" fmla="*/ 84 w 2401"/>
                <a:gd name="T37" fmla="*/ 926 h 1232"/>
                <a:gd name="T38" fmla="*/ 0 w 2401"/>
                <a:gd name="T39" fmla="*/ 992 h 1232"/>
                <a:gd name="T40" fmla="*/ 12 w 2401"/>
                <a:gd name="T41" fmla="*/ 1040 h 1232"/>
                <a:gd name="T42" fmla="*/ 132 w 2401"/>
                <a:gd name="T43" fmla="*/ 1034 h 1232"/>
                <a:gd name="T44" fmla="*/ 336 w 2401"/>
                <a:gd name="T45" fmla="*/ 980 h 1232"/>
                <a:gd name="T46" fmla="*/ 529 w 2401"/>
                <a:gd name="T47" fmla="*/ 896 h 1232"/>
                <a:gd name="T48" fmla="*/ 576 w 2401"/>
                <a:gd name="T49" fmla="*/ 872 h 1232"/>
                <a:gd name="T50" fmla="*/ 714 w 2401"/>
                <a:gd name="T51" fmla="*/ 848 h 1232"/>
                <a:gd name="T52" fmla="*/ 966 w 2401"/>
                <a:gd name="T53" fmla="*/ 794 h 1232"/>
                <a:gd name="T54" fmla="*/ 1212 w 2401"/>
                <a:gd name="T55" fmla="*/ 782 h 1232"/>
                <a:gd name="T56" fmla="*/ 1416 w 2401"/>
                <a:gd name="T57" fmla="*/ 872 h 1232"/>
                <a:gd name="T58" fmla="*/ 1464 w 2401"/>
                <a:gd name="T59" fmla="*/ 932 h 1232"/>
                <a:gd name="T60" fmla="*/ 1440 w 2401"/>
                <a:gd name="T61" fmla="*/ 992 h 1232"/>
                <a:gd name="T62" fmla="*/ 1302 w 2401"/>
                <a:gd name="T63" fmla="*/ 1040 h 1232"/>
                <a:gd name="T64" fmla="*/ 1158 w 2401"/>
                <a:gd name="T65" fmla="*/ 1100 h 1232"/>
                <a:gd name="T66" fmla="*/ 1093 w 2401"/>
                <a:gd name="T67" fmla="*/ 1148 h 1232"/>
                <a:gd name="T68" fmla="*/ 1075 w 2401"/>
                <a:gd name="T69" fmla="*/ 1208 h 1232"/>
                <a:gd name="T70" fmla="*/ 1093 w 2401"/>
                <a:gd name="T71" fmla="*/ 1232 h 1232"/>
                <a:gd name="T72" fmla="*/ 1152 w 2401"/>
                <a:gd name="T73" fmla="*/ 1226 h 1232"/>
                <a:gd name="T74" fmla="*/ 1332 w 2401"/>
                <a:gd name="T75" fmla="*/ 1208 h 1232"/>
                <a:gd name="T76" fmla="*/ 1434 w 2401"/>
                <a:gd name="T77" fmla="*/ 1184 h 1232"/>
                <a:gd name="T78" fmla="*/ 1464 w 2401"/>
                <a:gd name="T79" fmla="*/ 1172 h 1232"/>
                <a:gd name="T80" fmla="*/ 1578 w 2401"/>
                <a:gd name="T81" fmla="*/ 1130 h 1232"/>
                <a:gd name="T82" fmla="*/ 1758 w 2401"/>
                <a:gd name="T83" fmla="*/ 1064 h 1232"/>
                <a:gd name="T84" fmla="*/ 1872 w 2401"/>
                <a:gd name="T85" fmla="*/ 962 h 1232"/>
                <a:gd name="T86" fmla="*/ 1986 w 2401"/>
                <a:gd name="T87" fmla="*/ 800 h 1232"/>
                <a:gd name="T88" fmla="*/ 2166 w 2401"/>
                <a:gd name="T89" fmla="*/ 650 h 1232"/>
                <a:gd name="T90" fmla="*/ 2257 w 2401"/>
                <a:gd name="T91" fmla="*/ 590 h 1232"/>
                <a:gd name="T92" fmla="*/ 2400 w 2401"/>
                <a:gd name="T93" fmla="*/ 57 h 12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400" y="518"/>
                  </a:lnTo>
                  <a:lnTo>
                    <a:pt x="2400" y="57"/>
                  </a:lnTo>
                  <a:lnTo>
                    <a:pt x="2401" y="0"/>
                  </a:lnTo>
                  <a:lnTo>
                    <a:pt x="2310" y="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8" name="Freeform 6"/>
            <p:cNvSpPr>
              <a:spLocks/>
            </p:cNvSpPr>
            <p:nvPr userDrawn="1"/>
          </p:nvSpPr>
          <p:spPr bwMode="hidden">
            <a:xfrm>
              <a:off x="3792" y="1536"/>
              <a:ext cx="1968" cy="762"/>
            </a:xfrm>
            <a:custGeom>
              <a:avLst/>
              <a:gdLst>
                <a:gd name="T0" fmla="*/ 965 w 1968"/>
                <a:gd name="T1" fmla="*/ 165 h 762"/>
                <a:gd name="T2" fmla="*/ 696 w 1968"/>
                <a:gd name="T3" fmla="*/ 200 h 762"/>
                <a:gd name="T4" fmla="*/ 693 w 1968"/>
                <a:gd name="T5" fmla="*/ 237 h 762"/>
                <a:gd name="T6" fmla="*/ 924 w 1968"/>
                <a:gd name="T7" fmla="*/ 258 h 762"/>
                <a:gd name="T8" fmla="*/ 993 w 1968"/>
                <a:gd name="T9" fmla="*/ 267 h 762"/>
                <a:gd name="T10" fmla="*/ 681 w 1968"/>
                <a:gd name="T11" fmla="*/ 291 h 762"/>
                <a:gd name="T12" fmla="*/ 633 w 1968"/>
                <a:gd name="T13" fmla="*/ 309 h 762"/>
                <a:gd name="T14" fmla="*/ 645 w 1968"/>
                <a:gd name="T15" fmla="*/ 336 h 762"/>
                <a:gd name="T16" fmla="*/ 672 w 1968"/>
                <a:gd name="T17" fmla="*/ 351 h 762"/>
                <a:gd name="T18" fmla="*/ 984 w 1968"/>
                <a:gd name="T19" fmla="*/ 333 h 762"/>
                <a:gd name="T20" fmla="*/ 1080 w 1968"/>
                <a:gd name="T21" fmla="*/ 357 h 762"/>
                <a:gd name="T22" fmla="*/ 624 w 1968"/>
                <a:gd name="T23" fmla="*/ 492 h 762"/>
                <a:gd name="T24" fmla="*/ 616 w 1968"/>
                <a:gd name="T25" fmla="*/ 536 h 762"/>
                <a:gd name="T26" fmla="*/ 8 w 1968"/>
                <a:gd name="T27" fmla="*/ 724 h 762"/>
                <a:gd name="T28" fmla="*/ 0 w 1968"/>
                <a:gd name="T29" fmla="*/ 756 h 762"/>
                <a:gd name="T30" fmla="*/ 27 w 1968"/>
                <a:gd name="T31" fmla="*/ 762 h 762"/>
                <a:gd name="T32" fmla="*/ 664 w 1968"/>
                <a:gd name="T33" fmla="*/ 564 h 762"/>
                <a:gd name="T34" fmla="*/ 856 w 1968"/>
                <a:gd name="T35" fmla="*/ 600 h 762"/>
                <a:gd name="T36" fmla="*/ 1158 w 1968"/>
                <a:gd name="T37" fmla="*/ 507 h 762"/>
                <a:gd name="T38" fmla="*/ 1434 w 1968"/>
                <a:gd name="T39" fmla="*/ 465 h 762"/>
                <a:gd name="T40" fmla="*/ 1572 w 1968"/>
                <a:gd name="T41" fmla="*/ 368 h 762"/>
                <a:gd name="T42" fmla="*/ 1712 w 1968"/>
                <a:gd name="T43" fmla="*/ 340 h 762"/>
                <a:gd name="T44" fmla="*/ 1856 w 1968"/>
                <a:gd name="T45" fmla="*/ 328 h 762"/>
                <a:gd name="T46" fmla="*/ 1968 w 1968"/>
                <a:gd name="T47" fmla="*/ 330 h 762"/>
                <a:gd name="T48" fmla="*/ 1968 w 1968"/>
                <a:gd name="T49" fmla="*/ 0 h 762"/>
                <a:gd name="T50" fmla="*/ 1934 w 1968"/>
                <a:gd name="T51" fmla="*/ 3 h 762"/>
                <a:gd name="T52" fmla="*/ 1832 w 1968"/>
                <a:gd name="T53" fmla="*/ 5 h 762"/>
                <a:gd name="T54" fmla="*/ 1682 w 1968"/>
                <a:gd name="T55" fmla="*/ 35 h 762"/>
                <a:gd name="T56" fmla="*/ 1643 w 1968"/>
                <a:gd name="T57" fmla="*/ 72 h 762"/>
                <a:gd name="T58" fmla="*/ 1392 w 1968"/>
                <a:gd name="T59" fmla="*/ 119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9" name="Freeform 7"/>
            <p:cNvSpPr>
              <a:spLocks/>
            </p:cNvSpPr>
            <p:nvPr userDrawn="1"/>
          </p:nvSpPr>
          <p:spPr bwMode="hidden">
            <a:xfrm>
              <a:off x="3599" y="2477"/>
              <a:ext cx="186" cy="120"/>
            </a:xfrm>
            <a:custGeom>
              <a:avLst/>
              <a:gdLst>
                <a:gd name="T0" fmla="*/ 186 w 185"/>
                <a:gd name="T1" fmla="*/ 0 h 120"/>
                <a:gd name="T2" fmla="*/ 186 w 185"/>
                <a:gd name="T3" fmla="*/ 6 h 120"/>
                <a:gd name="T4" fmla="*/ 186 w 185"/>
                <a:gd name="T5" fmla="*/ 18 h 120"/>
                <a:gd name="T6" fmla="*/ 186 w 185"/>
                <a:gd name="T7" fmla="*/ 36 h 120"/>
                <a:gd name="T8" fmla="*/ 180 w 185"/>
                <a:gd name="T9" fmla="*/ 54 h 120"/>
                <a:gd name="T10" fmla="*/ 162 w 185"/>
                <a:gd name="T11" fmla="*/ 72 h 120"/>
                <a:gd name="T12" fmla="*/ 138 w 185"/>
                <a:gd name="T13" fmla="*/ 96 h 120"/>
                <a:gd name="T14" fmla="*/ 102 w 185"/>
                <a:gd name="T15" fmla="*/ 108 h 120"/>
                <a:gd name="T16" fmla="*/ 47 w 185"/>
                <a:gd name="T17" fmla="*/ 120 h 120"/>
                <a:gd name="T18" fmla="*/ 29 w 185"/>
                <a:gd name="T19" fmla="*/ 120 h 120"/>
                <a:gd name="T20" fmla="*/ 17 w 185"/>
                <a:gd name="T21" fmla="*/ 114 h 120"/>
                <a:gd name="T22" fmla="*/ 0 w 185"/>
                <a:gd name="T23" fmla="*/ 96 h 120"/>
                <a:gd name="T24" fmla="*/ 0 w 185"/>
                <a:gd name="T25" fmla="*/ 78 h 120"/>
                <a:gd name="T26" fmla="*/ 0 w 185"/>
                <a:gd name="T27" fmla="*/ 72 h 120"/>
                <a:gd name="T28" fmla="*/ 186 w 185"/>
                <a:gd name="T29" fmla="*/ 0 h 120"/>
                <a:gd name="T30" fmla="*/ 186 w 185"/>
                <a:gd name="T31" fmla="*/ 0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0" name="Freeform 8"/>
            <p:cNvSpPr>
              <a:spLocks/>
            </p:cNvSpPr>
            <p:nvPr userDrawn="1"/>
          </p:nvSpPr>
          <p:spPr bwMode="hidden">
            <a:xfrm>
              <a:off x="3779" y="2393"/>
              <a:ext cx="185" cy="120"/>
            </a:xfrm>
            <a:custGeom>
              <a:avLst/>
              <a:gdLst>
                <a:gd name="T0" fmla="*/ 185 w 185"/>
                <a:gd name="T1" fmla="*/ 0 h 120"/>
                <a:gd name="T2" fmla="*/ 185 w 185"/>
                <a:gd name="T3" fmla="*/ 6 h 120"/>
                <a:gd name="T4" fmla="*/ 179 w 185"/>
                <a:gd name="T5" fmla="*/ 24 h 120"/>
                <a:gd name="T6" fmla="*/ 167 w 185"/>
                <a:gd name="T7" fmla="*/ 42 h 120"/>
                <a:gd name="T8" fmla="*/ 149 w 185"/>
                <a:gd name="T9" fmla="*/ 66 h 120"/>
                <a:gd name="T10" fmla="*/ 131 w 185"/>
                <a:gd name="T11" fmla="*/ 90 h 120"/>
                <a:gd name="T12" fmla="*/ 102 w 185"/>
                <a:gd name="T13" fmla="*/ 108 h 120"/>
                <a:gd name="T14" fmla="*/ 66 w 185"/>
                <a:gd name="T15" fmla="*/ 120 h 120"/>
                <a:gd name="T16" fmla="*/ 18 w 185"/>
                <a:gd name="T17" fmla="*/ 120 h 120"/>
                <a:gd name="T18" fmla="*/ 0 w 185"/>
                <a:gd name="T19" fmla="*/ 60 h 120"/>
                <a:gd name="T20" fmla="*/ 185 w 185"/>
                <a:gd name="T21" fmla="*/ 0 h 120"/>
                <a:gd name="T22" fmla="*/ 185 w 185"/>
                <a:gd name="T23" fmla="*/ 0 h 1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1" name="Freeform 9"/>
            <p:cNvSpPr>
              <a:spLocks/>
            </p:cNvSpPr>
            <p:nvPr userDrawn="1"/>
          </p:nvSpPr>
          <p:spPr bwMode="hidden">
            <a:xfrm>
              <a:off x="3839" y="1836"/>
              <a:ext cx="528" cy="275"/>
            </a:xfrm>
            <a:custGeom>
              <a:avLst/>
              <a:gdLst>
                <a:gd name="T0" fmla="*/ 0 w 526"/>
                <a:gd name="T1" fmla="*/ 275 h 275"/>
                <a:gd name="T2" fmla="*/ 0 w 526"/>
                <a:gd name="T3" fmla="*/ 269 h 275"/>
                <a:gd name="T4" fmla="*/ 6 w 526"/>
                <a:gd name="T5" fmla="*/ 251 h 275"/>
                <a:gd name="T6" fmla="*/ 6 w 526"/>
                <a:gd name="T7" fmla="*/ 239 h 275"/>
                <a:gd name="T8" fmla="*/ 12 w 526"/>
                <a:gd name="T9" fmla="*/ 227 h 275"/>
                <a:gd name="T10" fmla="*/ 18 w 526"/>
                <a:gd name="T11" fmla="*/ 221 h 275"/>
                <a:gd name="T12" fmla="*/ 36 w 526"/>
                <a:gd name="T13" fmla="*/ 215 h 275"/>
                <a:gd name="T14" fmla="*/ 77 w 526"/>
                <a:gd name="T15" fmla="*/ 203 h 275"/>
                <a:gd name="T16" fmla="*/ 138 w 526"/>
                <a:gd name="T17" fmla="*/ 179 h 275"/>
                <a:gd name="T18" fmla="*/ 210 w 526"/>
                <a:gd name="T19" fmla="*/ 143 h 275"/>
                <a:gd name="T20" fmla="*/ 252 w 526"/>
                <a:gd name="T21" fmla="*/ 120 h 275"/>
                <a:gd name="T22" fmla="*/ 300 w 526"/>
                <a:gd name="T23" fmla="*/ 96 h 275"/>
                <a:gd name="T24" fmla="*/ 395 w 526"/>
                <a:gd name="T25" fmla="*/ 48 h 275"/>
                <a:gd name="T26" fmla="*/ 444 w 526"/>
                <a:gd name="T27" fmla="*/ 30 h 275"/>
                <a:gd name="T28" fmla="*/ 480 w 526"/>
                <a:gd name="T29" fmla="*/ 12 h 275"/>
                <a:gd name="T30" fmla="*/ 504 w 526"/>
                <a:gd name="T31" fmla="*/ 6 h 275"/>
                <a:gd name="T32" fmla="*/ 522 w 526"/>
                <a:gd name="T33" fmla="*/ 0 h 275"/>
                <a:gd name="T34" fmla="*/ 528 w 526"/>
                <a:gd name="T35" fmla="*/ 0 h 275"/>
                <a:gd name="T36" fmla="*/ 522 w 526"/>
                <a:gd name="T37" fmla="*/ 6 h 275"/>
                <a:gd name="T38" fmla="*/ 510 w 526"/>
                <a:gd name="T39" fmla="*/ 12 h 275"/>
                <a:gd name="T40" fmla="*/ 486 w 526"/>
                <a:gd name="T41" fmla="*/ 24 h 275"/>
                <a:gd name="T42" fmla="*/ 462 w 526"/>
                <a:gd name="T43" fmla="*/ 42 h 275"/>
                <a:gd name="T44" fmla="*/ 438 w 526"/>
                <a:gd name="T45" fmla="*/ 54 h 275"/>
                <a:gd name="T46" fmla="*/ 395 w 526"/>
                <a:gd name="T47" fmla="*/ 78 h 275"/>
                <a:gd name="T48" fmla="*/ 341 w 526"/>
                <a:gd name="T49" fmla="*/ 108 h 275"/>
                <a:gd name="T50" fmla="*/ 276 w 526"/>
                <a:gd name="T51" fmla="*/ 143 h 275"/>
                <a:gd name="T52" fmla="*/ 131 w 526"/>
                <a:gd name="T53" fmla="*/ 221 h 275"/>
                <a:gd name="T54" fmla="*/ 65 w 526"/>
                <a:gd name="T55" fmla="*/ 251 h 275"/>
                <a:gd name="T56" fmla="*/ 0 w 526"/>
                <a:gd name="T57" fmla="*/ 275 h 275"/>
                <a:gd name="T58" fmla="*/ 0 w 526"/>
                <a:gd name="T59" fmla="*/ 275 h 27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2" name="Freeform 10"/>
            <p:cNvSpPr>
              <a:spLocks/>
            </p:cNvSpPr>
            <p:nvPr userDrawn="1"/>
          </p:nvSpPr>
          <p:spPr bwMode="hidden">
            <a:xfrm>
              <a:off x="3676" y="2015"/>
              <a:ext cx="721" cy="306"/>
            </a:xfrm>
            <a:custGeom>
              <a:avLst/>
              <a:gdLst>
                <a:gd name="T0" fmla="*/ 48 w 718"/>
                <a:gd name="T1" fmla="*/ 216 h 306"/>
                <a:gd name="T2" fmla="*/ 30 w 718"/>
                <a:gd name="T3" fmla="*/ 252 h 306"/>
                <a:gd name="T4" fmla="*/ 12 w 718"/>
                <a:gd name="T5" fmla="*/ 282 h 306"/>
                <a:gd name="T6" fmla="*/ 6 w 718"/>
                <a:gd name="T7" fmla="*/ 300 h 306"/>
                <a:gd name="T8" fmla="*/ 0 w 718"/>
                <a:gd name="T9" fmla="*/ 306 h 306"/>
                <a:gd name="T10" fmla="*/ 48 w 718"/>
                <a:gd name="T11" fmla="*/ 276 h 306"/>
                <a:gd name="T12" fmla="*/ 84 w 718"/>
                <a:gd name="T13" fmla="*/ 252 h 306"/>
                <a:gd name="T14" fmla="*/ 108 w 718"/>
                <a:gd name="T15" fmla="*/ 234 h 306"/>
                <a:gd name="T16" fmla="*/ 121 w 718"/>
                <a:gd name="T17" fmla="*/ 228 h 306"/>
                <a:gd name="T18" fmla="*/ 127 w 718"/>
                <a:gd name="T19" fmla="*/ 228 h 306"/>
                <a:gd name="T20" fmla="*/ 145 w 718"/>
                <a:gd name="T21" fmla="*/ 222 h 306"/>
                <a:gd name="T22" fmla="*/ 169 w 718"/>
                <a:gd name="T23" fmla="*/ 216 h 306"/>
                <a:gd name="T24" fmla="*/ 199 w 718"/>
                <a:gd name="T25" fmla="*/ 204 h 306"/>
                <a:gd name="T26" fmla="*/ 276 w 718"/>
                <a:gd name="T27" fmla="*/ 180 h 306"/>
                <a:gd name="T28" fmla="*/ 373 w 718"/>
                <a:gd name="T29" fmla="*/ 156 h 306"/>
                <a:gd name="T30" fmla="*/ 463 w 718"/>
                <a:gd name="T31" fmla="*/ 126 h 306"/>
                <a:gd name="T32" fmla="*/ 546 w 718"/>
                <a:gd name="T33" fmla="*/ 102 h 306"/>
                <a:gd name="T34" fmla="*/ 576 w 718"/>
                <a:gd name="T35" fmla="*/ 90 h 306"/>
                <a:gd name="T36" fmla="*/ 607 w 718"/>
                <a:gd name="T37" fmla="*/ 84 h 306"/>
                <a:gd name="T38" fmla="*/ 625 w 718"/>
                <a:gd name="T39" fmla="*/ 78 h 306"/>
                <a:gd name="T40" fmla="*/ 631 w 718"/>
                <a:gd name="T41" fmla="*/ 72 h 306"/>
                <a:gd name="T42" fmla="*/ 637 w 718"/>
                <a:gd name="T43" fmla="*/ 66 h 306"/>
                <a:gd name="T44" fmla="*/ 655 w 718"/>
                <a:gd name="T45" fmla="*/ 60 h 306"/>
                <a:gd name="T46" fmla="*/ 697 w 718"/>
                <a:gd name="T47" fmla="*/ 30 h 306"/>
                <a:gd name="T48" fmla="*/ 715 w 718"/>
                <a:gd name="T49" fmla="*/ 18 h 306"/>
                <a:gd name="T50" fmla="*/ 721 w 718"/>
                <a:gd name="T51" fmla="*/ 6 h 306"/>
                <a:gd name="T52" fmla="*/ 715 w 718"/>
                <a:gd name="T53" fmla="*/ 0 h 306"/>
                <a:gd name="T54" fmla="*/ 691 w 718"/>
                <a:gd name="T55" fmla="*/ 0 h 306"/>
                <a:gd name="T56" fmla="*/ 631 w 718"/>
                <a:gd name="T57" fmla="*/ 0 h 306"/>
                <a:gd name="T58" fmla="*/ 582 w 718"/>
                <a:gd name="T59" fmla="*/ 0 h 306"/>
                <a:gd name="T60" fmla="*/ 546 w 718"/>
                <a:gd name="T61" fmla="*/ 0 h 306"/>
                <a:gd name="T62" fmla="*/ 516 w 718"/>
                <a:gd name="T63" fmla="*/ 18 h 306"/>
                <a:gd name="T64" fmla="*/ 487 w 718"/>
                <a:gd name="T65" fmla="*/ 42 h 306"/>
                <a:gd name="T66" fmla="*/ 469 w 718"/>
                <a:gd name="T67" fmla="*/ 54 h 306"/>
                <a:gd name="T68" fmla="*/ 451 w 718"/>
                <a:gd name="T69" fmla="*/ 60 h 306"/>
                <a:gd name="T70" fmla="*/ 427 w 718"/>
                <a:gd name="T71" fmla="*/ 60 h 306"/>
                <a:gd name="T72" fmla="*/ 391 w 718"/>
                <a:gd name="T73" fmla="*/ 66 h 306"/>
                <a:gd name="T74" fmla="*/ 348 w 718"/>
                <a:gd name="T75" fmla="*/ 84 h 306"/>
                <a:gd name="T76" fmla="*/ 312 w 718"/>
                <a:gd name="T77" fmla="*/ 108 h 306"/>
                <a:gd name="T78" fmla="*/ 288 w 718"/>
                <a:gd name="T79" fmla="*/ 126 h 306"/>
                <a:gd name="T80" fmla="*/ 276 w 718"/>
                <a:gd name="T81" fmla="*/ 132 h 306"/>
                <a:gd name="T82" fmla="*/ 258 w 718"/>
                <a:gd name="T83" fmla="*/ 138 h 306"/>
                <a:gd name="T84" fmla="*/ 222 w 718"/>
                <a:gd name="T85" fmla="*/ 138 h 306"/>
                <a:gd name="T86" fmla="*/ 187 w 718"/>
                <a:gd name="T87" fmla="*/ 138 h 306"/>
                <a:gd name="T88" fmla="*/ 181 w 718"/>
                <a:gd name="T89" fmla="*/ 138 h 306"/>
                <a:gd name="T90" fmla="*/ 175 w 718"/>
                <a:gd name="T91" fmla="*/ 138 h 306"/>
                <a:gd name="T92" fmla="*/ 114 w 718"/>
                <a:gd name="T93" fmla="*/ 162 h 306"/>
                <a:gd name="T94" fmla="*/ 48 w 718"/>
                <a:gd name="T95" fmla="*/ 216 h 306"/>
                <a:gd name="T96" fmla="*/ 48 w 718"/>
                <a:gd name="T97" fmla="*/ 216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3" name="Freeform 11"/>
            <p:cNvSpPr>
              <a:spLocks/>
            </p:cNvSpPr>
            <p:nvPr userDrawn="1"/>
          </p:nvSpPr>
          <p:spPr bwMode="hidden">
            <a:xfrm>
              <a:off x="3358" y="1890"/>
              <a:ext cx="2400" cy="881"/>
            </a:xfrm>
            <a:custGeom>
              <a:avLst/>
              <a:gdLst>
                <a:gd name="T0" fmla="*/ 2238 w 2392"/>
                <a:gd name="T1" fmla="*/ 54 h 881"/>
                <a:gd name="T2" fmla="*/ 2196 w 2392"/>
                <a:gd name="T3" fmla="*/ 54 h 881"/>
                <a:gd name="T4" fmla="*/ 2154 w 2392"/>
                <a:gd name="T5" fmla="*/ 66 h 881"/>
                <a:gd name="T6" fmla="*/ 2028 w 2392"/>
                <a:gd name="T7" fmla="*/ 101 h 881"/>
                <a:gd name="T8" fmla="*/ 1963 w 2392"/>
                <a:gd name="T9" fmla="*/ 119 h 881"/>
                <a:gd name="T10" fmla="*/ 1866 w 2392"/>
                <a:gd name="T11" fmla="*/ 167 h 881"/>
                <a:gd name="T12" fmla="*/ 1842 w 2392"/>
                <a:gd name="T13" fmla="*/ 245 h 881"/>
                <a:gd name="T14" fmla="*/ 1848 w 2392"/>
                <a:gd name="T15" fmla="*/ 305 h 881"/>
                <a:gd name="T16" fmla="*/ 1764 w 2392"/>
                <a:gd name="T17" fmla="*/ 317 h 881"/>
                <a:gd name="T18" fmla="*/ 1602 w 2392"/>
                <a:gd name="T19" fmla="*/ 263 h 881"/>
                <a:gd name="T20" fmla="*/ 1512 w 2392"/>
                <a:gd name="T21" fmla="*/ 257 h 881"/>
                <a:gd name="T22" fmla="*/ 1404 w 2392"/>
                <a:gd name="T23" fmla="*/ 311 h 881"/>
                <a:gd name="T24" fmla="*/ 1338 w 2392"/>
                <a:gd name="T25" fmla="*/ 353 h 881"/>
                <a:gd name="T26" fmla="*/ 1314 w 2392"/>
                <a:gd name="T27" fmla="*/ 359 h 881"/>
                <a:gd name="T28" fmla="*/ 1218 w 2392"/>
                <a:gd name="T29" fmla="*/ 371 h 881"/>
                <a:gd name="T30" fmla="*/ 1164 w 2392"/>
                <a:gd name="T31" fmla="*/ 365 h 881"/>
                <a:gd name="T32" fmla="*/ 1057 w 2392"/>
                <a:gd name="T33" fmla="*/ 371 h 881"/>
                <a:gd name="T34" fmla="*/ 960 w 2392"/>
                <a:gd name="T35" fmla="*/ 383 h 881"/>
                <a:gd name="T36" fmla="*/ 924 w 2392"/>
                <a:gd name="T37" fmla="*/ 401 h 881"/>
                <a:gd name="T38" fmla="*/ 822 w 2392"/>
                <a:gd name="T39" fmla="*/ 419 h 881"/>
                <a:gd name="T40" fmla="*/ 781 w 2392"/>
                <a:gd name="T41" fmla="*/ 419 h 881"/>
                <a:gd name="T42" fmla="*/ 666 w 2392"/>
                <a:gd name="T43" fmla="*/ 437 h 881"/>
                <a:gd name="T44" fmla="*/ 600 w 2392"/>
                <a:gd name="T45" fmla="*/ 473 h 881"/>
                <a:gd name="T46" fmla="*/ 505 w 2392"/>
                <a:gd name="T47" fmla="*/ 467 h 881"/>
                <a:gd name="T48" fmla="*/ 432 w 2392"/>
                <a:gd name="T49" fmla="*/ 491 h 881"/>
                <a:gd name="T50" fmla="*/ 414 w 2392"/>
                <a:gd name="T51" fmla="*/ 539 h 881"/>
                <a:gd name="T52" fmla="*/ 348 w 2392"/>
                <a:gd name="T53" fmla="*/ 569 h 881"/>
                <a:gd name="T54" fmla="*/ 223 w 2392"/>
                <a:gd name="T55" fmla="*/ 599 h 881"/>
                <a:gd name="T56" fmla="*/ 138 w 2392"/>
                <a:gd name="T57" fmla="*/ 647 h 881"/>
                <a:gd name="T58" fmla="*/ 108 w 2392"/>
                <a:gd name="T59" fmla="*/ 659 h 881"/>
                <a:gd name="T60" fmla="*/ 0 w 2392"/>
                <a:gd name="T61" fmla="*/ 671 h 881"/>
                <a:gd name="T62" fmla="*/ 84 w 2392"/>
                <a:gd name="T63" fmla="*/ 695 h 881"/>
                <a:gd name="T64" fmla="*/ 264 w 2392"/>
                <a:gd name="T65" fmla="*/ 653 h 881"/>
                <a:gd name="T66" fmla="*/ 475 w 2392"/>
                <a:gd name="T67" fmla="*/ 569 h 881"/>
                <a:gd name="T68" fmla="*/ 570 w 2392"/>
                <a:gd name="T69" fmla="*/ 521 h 881"/>
                <a:gd name="T70" fmla="*/ 648 w 2392"/>
                <a:gd name="T71" fmla="*/ 515 h 881"/>
                <a:gd name="T72" fmla="*/ 876 w 2392"/>
                <a:gd name="T73" fmla="*/ 461 h 881"/>
                <a:gd name="T74" fmla="*/ 1152 w 2392"/>
                <a:gd name="T75" fmla="*/ 425 h 881"/>
                <a:gd name="T76" fmla="*/ 1296 w 2392"/>
                <a:gd name="T77" fmla="*/ 461 h 881"/>
                <a:gd name="T78" fmla="*/ 1422 w 2392"/>
                <a:gd name="T79" fmla="*/ 533 h 881"/>
                <a:gd name="T80" fmla="*/ 1440 w 2392"/>
                <a:gd name="T81" fmla="*/ 617 h 881"/>
                <a:gd name="T82" fmla="*/ 1381 w 2392"/>
                <a:gd name="T83" fmla="*/ 653 h 881"/>
                <a:gd name="T84" fmla="*/ 1230 w 2392"/>
                <a:gd name="T85" fmla="*/ 701 h 881"/>
                <a:gd name="T86" fmla="*/ 1116 w 2392"/>
                <a:gd name="T87" fmla="*/ 755 h 881"/>
                <a:gd name="T88" fmla="*/ 1069 w 2392"/>
                <a:gd name="T89" fmla="*/ 809 h 881"/>
                <a:gd name="T90" fmla="*/ 1081 w 2392"/>
                <a:gd name="T91" fmla="*/ 869 h 881"/>
                <a:gd name="T92" fmla="*/ 1110 w 2392"/>
                <a:gd name="T93" fmla="*/ 881 h 881"/>
                <a:gd name="T94" fmla="*/ 1212 w 2392"/>
                <a:gd name="T95" fmla="*/ 869 h 881"/>
                <a:gd name="T96" fmla="*/ 1393 w 2392"/>
                <a:gd name="T97" fmla="*/ 857 h 881"/>
                <a:gd name="T98" fmla="*/ 1446 w 2392"/>
                <a:gd name="T99" fmla="*/ 851 h 881"/>
                <a:gd name="T100" fmla="*/ 1488 w 2392"/>
                <a:gd name="T101" fmla="*/ 833 h 881"/>
                <a:gd name="T102" fmla="*/ 1681 w 2392"/>
                <a:gd name="T103" fmla="*/ 743 h 881"/>
                <a:gd name="T104" fmla="*/ 1812 w 2392"/>
                <a:gd name="T105" fmla="*/ 689 h 881"/>
                <a:gd name="T106" fmla="*/ 1890 w 2392"/>
                <a:gd name="T107" fmla="*/ 581 h 881"/>
                <a:gd name="T108" fmla="*/ 2046 w 2392"/>
                <a:gd name="T109" fmla="*/ 389 h 881"/>
                <a:gd name="T110" fmla="*/ 2214 w 2392"/>
                <a:gd name="T111" fmla="*/ 269 h 881"/>
                <a:gd name="T112" fmla="*/ 2257 w 2392"/>
                <a:gd name="T113" fmla="*/ 239 h 881"/>
                <a:gd name="T114" fmla="*/ 2400 w 2392"/>
                <a:gd name="T115" fmla="*/ 0 h 881"/>
                <a:gd name="T116" fmla="*/ 2310 w 2392"/>
                <a:gd name="T117" fmla="*/ 36 h 88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392" h="881">
                  <a:moveTo>
                    <a:pt x="2302" y="36"/>
                  </a:moveTo>
                  <a:lnTo>
                    <a:pt x="2266" y="48"/>
                  </a:lnTo>
                  <a:lnTo>
                    <a:pt x="2231" y="54"/>
                  </a:lnTo>
                  <a:lnTo>
                    <a:pt x="2201" y="54"/>
                  </a:lnTo>
                  <a:lnTo>
                    <a:pt x="2195"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392" y="167"/>
                  </a:lnTo>
                  <a:lnTo>
                    <a:pt x="2392" y="60"/>
                  </a:lnTo>
                  <a:lnTo>
                    <a:pt x="2392" y="0"/>
                  </a:lnTo>
                  <a:lnTo>
                    <a:pt x="2344" y="18"/>
                  </a:lnTo>
                  <a:lnTo>
                    <a:pt x="2302"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4" name="Freeform 12"/>
            <p:cNvSpPr>
              <a:spLocks/>
            </p:cNvSpPr>
            <p:nvPr userDrawn="1"/>
          </p:nvSpPr>
          <p:spPr bwMode="hidden">
            <a:xfrm>
              <a:off x="3839" y="1854"/>
              <a:ext cx="577" cy="258"/>
            </a:xfrm>
            <a:custGeom>
              <a:avLst/>
              <a:gdLst>
                <a:gd name="T0" fmla="*/ 30 w 550"/>
                <a:gd name="T1" fmla="*/ 245 h 257"/>
                <a:gd name="T2" fmla="*/ 18 w 550"/>
                <a:gd name="T3" fmla="*/ 251 h 257"/>
                <a:gd name="T4" fmla="*/ 6 w 550"/>
                <a:gd name="T5" fmla="*/ 257 h 257"/>
                <a:gd name="T6" fmla="*/ 0 w 550"/>
                <a:gd name="T7" fmla="*/ 257 h 257"/>
                <a:gd name="T8" fmla="*/ 305 w 550"/>
                <a:gd name="T9" fmla="*/ 113 h 257"/>
                <a:gd name="T10" fmla="*/ 520 w 550"/>
                <a:gd name="T11" fmla="*/ 0 h 257"/>
                <a:gd name="T12" fmla="*/ 526 w 550"/>
                <a:gd name="T13" fmla="*/ 6 h 257"/>
                <a:gd name="T14" fmla="*/ 544 w 550"/>
                <a:gd name="T15" fmla="*/ 18 h 257"/>
                <a:gd name="T16" fmla="*/ 550 w 550"/>
                <a:gd name="T17" fmla="*/ 24 h 257"/>
                <a:gd name="T18" fmla="*/ 550 w 550"/>
                <a:gd name="T19" fmla="*/ 36 h 257"/>
                <a:gd name="T20" fmla="*/ 544 w 550"/>
                <a:gd name="T21" fmla="*/ 42 h 257"/>
                <a:gd name="T22" fmla="*/ 526 w 550"/>
                <a:gd name="T23" fmla="*/ 54 h 257"/>
                <a:gd name="T24" fmla="*/ 514 w 550"/>
                <a:gd name="T25" fmla="*/ 60 h 257"/>
                <a:gd name="T26" fmla="*/ 502 w 550"/>
                <a:gd name="T27" fmla="*/ 66 h 257"/>
                <a:gd name="T28" fmla="*/ 448 w 550"/>
                <a:gd name="T29" fmla="*/ 84 h 257"/>
                <a:gd name="T30" fmla="*/ 382 w 550"/>
                <a:gd name="T31" fmla="*/ 113 h 257"/>
                <a:gd name="T32" fmla="*/ 305 w 550"/>
                <a:gd name="T33" fmla="*/ 143 h 257"/>
                <a:gd name="T34" fmla="*/ 227 w 550"/>
                <a:gd name="T35" fmla="*/ 173 h 257"/>
                <a:gd name="T36" fmla="*/ 149 w 550"/>
                <a:gd name="T37" fmla="*/ 203 h 257"/>
                <a:gd name="T38" fmla="*/ 83 w 550"/>
                <a:gd name="T39" fmla="*/ 227 h 257"/>
                <a:gd name="T40" fmla="*/ 30 w 550"/>
                <a:gd name="T41" fmla="*/ 245 h 257"/>
                <a:gd name="T42" fmla="*/ 30 w 550"/>
                <a:gd name="T43" fmla="*/ 24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 name="Freeform 13"/>
            <p:cNvSpPr>
              <a:spLocks/>
            </p:cNvSpPr>
            <p:nvPr userDrawn="1"/>
          </p:nvSpPr>
          <p:spPr bwMode="hidden">
            <a:xfrm>
              <a:off x="5327" y="1642"/>
              <a:ext cx="5" cy="1"/>
            </a:xfrm>
            <a:custGeom>
              <a:avLst/>
              <a:gdLst>
                <a:gd name="T0" fmla="*/ 0 w 5"/>
                <a:gd name="T1" fmla="*/ 0 h 1"/>
                <a:gd name="T2" fmla="*/ 5 w 5"/>
                <a:gd name="T3" fmla="*/ 0 h 1"/>
                <a:gd name="T4" fmla="*/ 0 w 5"/>
                <a:gd name="T5" fmla="*/ 0 h 1"/>
                <a:gd name="T6" fmla="*/ 0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0" y="0"/>
                  </a:moveTo>
                  <a:lnTo>
                    <a:pt x="5" y="0"/>
                  </a:lnTo>
                  <a:lnTo>
                    <a:pt x="0" y="0"/>
                  </a:lnTo>
                  <a:close/>
                </a:path>
              </a:pathLst>
            </a:custGeom>
            <a:solidFill>
              <a:srgbClr val="FED1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6" name="Freeform 14"/>
            <p:cNvSpPr>
              <a:spLocks/>
            </p:cNvSpPr>
            <p:nvPr userDrawn="1"/>
          </p:nvSpPr>
          <p:spPr bwMode="hidden">
            <a:xfrm>
              <a:off x="3839" y="1728"/>
              <a:ext cx="716" cy="383"/>
            </a:xfrm>
            <a:custGeom>
              <a:avLst/>
              <a:gdLst>
                <a:gd name="T0" fmla="*/ 659 w 716"/>
                <a:gd name="T1" fmla="*/ 6 h 383"/>
                <a:gd name="T2" fmla="*/ 588 w 716"/>
                <a:gd name="T3" fmla="*/ 42 h 383"/>
                <a:gd name="T4" fmla="*/ 515 w 716"/>
                <a:gd name="T5" fmla="*/ 84 h 383"/>
                <a:gd name="T6" fmla="*/ 509 w 716"/>
                <a:gd name="T7" fmla="*/ 90 h 383"/>
                <a:gd name="T8" fmla="*/ 485 w 716"/>
                <a:gd name="T9" fmla="*/ 102 h 383"/>
                <a:gd name="T10" fmla="*/ 455 w 716"/>
                <a:gd name="T11" fmla="*/ 120 h 383"/>
                <a:gd name="T12" fmla="*/ 425 w 716"/>
                <a:gd name="T13" fmla="*/ 138 h 383"/>
                <a:gd name="T14" fmla="*/ 371 w 716"/>
                <a:gd name="T15" fmla="*/ 168 h 383"/>
                <a:gd name="T16" fmla="*/ 306 w 716"/>
                <a:gd name="T17" fmla="*/ 198 h 383"/>
                <a:gd name="T18" fmla="*/ 186 w 716"/>
                <a:gd name="T19" fmla="*/ 251 h 383"/>
                <a:gd name="T20" fmla="*/ 131 w 716"/>
                <a:gd name="T21" fmla="*/ 269 h 383"/>
                <a:gd name="T22" fmla="*/ 89 w 716"/>
                <a:gd name="T23" fmla="*/ 287 h 383"/>
                <a:gd name="T24" fmla="*/ 53 w 716"/>
                <a:gd name="T25" fmla="*/ 305 h 383"/>
                <a:gd name="T26" fmla="*/ 36 w 716"/>
                <a:gd name="T27" fmla="*/ 311 h 383"/>
                <a:gd name="T28" fmla="*/ 12 w 716"/>
                <a:gd name="T29" fmla="*/ 329 h 383"/>
                <a:gd name="T30" fmla="*/ 0 w 716"/>
                <a:gd name="T31" fmla="*/ 353 h 383"/>
                <a:gd name="T32" fmla="*/ 0 w 716"/>
                <a:gd name="T33" fmla="*/ 371 h 383"/>
                <a:gd name="T34" fmla="*/ 0 w 716"/>
                <a:gd name="T35" fmla="*/ 383 h 383"/>
                <a:gd name="T36" fmla="*/ 0 w 716"/>
                <a:gd name="T37" fmla="*/ 383 h 383"/>
                <a:gd name="T38" fmla="*/ 12 w 716"/>
                <a:gd name="T39" fmla="*/ 371 h 383"/>
                <a:gd name="T40" fmla="*/ 30 w 716"/>
                <a:gd name="T41" fmla="*/ 353 h 383"/>
                <a:gd name="T42" fmla="*/ 53 w 716"/>
                <a:gd name="T43" fmla="*/ 335 h 383"/>
                <a:gd name="T44" fmla="*/ 77 w 716"/>
                <a:gd name="T45" fmla="*/ 317 h 383"/>
                <a:gd name="T46" fmla="*/ 101 w 716"/>
                <a:gd name="T47" fmla="*/ 311 h 383"/>
                <a:gd name="T48" fmla="*/ 131 w 716"/>
                <a:gd name="T49" fmla="*/ 299 h 383"/>
                <a:gd name="T50" fmla="*/ 204 w 716"/>
                <a:gd name="T51" fmla="*/ 269 h 383"/>
                <a:gd name="T52" fmla="*/ 240 w 716"/>
                <a:gd name="T53" fmla="*/ 251 h 383"/>
                <a:gd name="T54" fmla="*/ 270 w 716"/>
                <a:gd name="T55" fmla="*/ 239 h 383"/>
                <a:gd name="T56" fmla="*/ 294 w 716"/>
                <a:gd name="T57" fmla="*/ 228 h 383"/>
                <a:gd name="T58" fmla="*/ 312 w 716"/>
                <a:gd name="T59" fmla="*/ 222 h 383"/>
                <a:gd name="T60" fmla="*/ 330 w 716"/>
                <a:gd name="T61" fmla="*/ 210 h 383"/>
                <a:gd name="T62" fmla="*/ 365 w 716"/>
                <a:gd name="T63" fmla="*/ 186 h 383"/>
                <a:gd name="T64" fmla="*/ 419 w 716"/>
                <a:gd name="T65" fmla="*/ 156 h 383"/>
                <a:gd name="T66" fmla="*/ 473 w 716"/>
                <a:gd name="T67" fmla="*/ 120 h 383"/>
                <a:gd name="T68" fmla="*/ 527 w 716"/>
                <a:gd name="T69" fmla="*/ 90 h 383"/>
                <a:gd name="T70" fmla="*/ 576 w 716"/>
                <a:gd name="T71" fmla="*/ 60 h 383"/>
                <a:gd name="T72" fmla="*/ 612 w 716"/>
                <a:gd name="T73" fmla="*/ 42 h 383"/>
                <a:gd name="T74" fmla="*/ 629 w 716"/>
                <a:gd name="T75" fmla="*/ 36 h 383"/>
                <a:gd name="T76" fmla="*/ 647 w 716"/>
                <a:gd name="T77" fmla="*/ 30 h 383"/>
                <a:gd name="T78" fmla="*/ 677 w 716"/>
                <a:gd name="T79" fmla="*/ 18 h 383"/>
                <a:gd name="T80" fmla="*/ 701 w 716"/>
                <a:gd name="T81" fmla="*/ 6 h 383"/>
                <a:gd name="T82" fmla="*/ 713 w 716"/>
                <a:gd name="T83" fmla="*/ 0 h 383"/>
                <a:gd name="T84" fmla="*/ 713 w 716"/>
                <a:gd name="T85" fmla="*/ 0 h 383"/>
                <a:gd name="T86" fmla="*/ 659 w 716"/>
                <a:gd name="T87" fmla="*/ 6 h 383"/>
                <a:gd name="T88" fmla="*/ 716 w 716"/>
                <a:gd name="T89" fmla="*/ 6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7" name="Freeform 15"/>
            <p:cNvSpPr>
              <a:spLocks/>
            </p:cNvSpPr>
            <p:nvPr userDrawn="1"/>
          </p:nvSpPr>
          <p:spPr bwMode="hidden">
            <a:xfrm>
              <a:off x="3453" y="2271"/>
              <a:ext cx="318" cy="225"/>
            </a:xfrm>
            <a:custGeom>
              <a:avLst/>
              <a:gdLst>
                <a:gd name="T0" fmla="*/ 6 w 318"/>
                <a:gd name="T1" fmla="*/ 225 h 225"/>
                <a:gd name="T2" fmla="*/ 0 w 318"/>
                <a:gd name="T3" fmla="*/ 195 h 225"/>
                <a:gd name="T4" fmla="*/ 315 w 318"/>
                <a:gd name="T5" fmla="*/ 0 h 225"/>
                <a:gd name="T6" fmla="*/ 303 w 318"/>
                <a:gd name="T7" fmla="*/ 27 h 225"/>
                <a:gd name="T8" fmla="*/ 318 w 318"/>
                <a:gd name="T9" fmla="*/ 42 h 225"/>
              </a:gdLst>
              <a:ahLst/>
              <a:cxnLst>
                <a:cxn ang="0">
                  <a:pos x="T0" y="T1"/>
                </a:cxn>
                <a:cxn ang="0">
                  <a:pos x="T2" y="T3"/>
                </a:cxn>
                <a:cxn ang="0">
                  <a:pos x="T4" y="T5"/>
                </a:cxn>
                <a:cxn ang="0">
                  <a:pos x="T6" y="T7"/>
                </a:cxn>
                <a:cxn ang="0">
                  <a:pos x="T8" y="T9"/>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8" name="Freeform 16"/>
            <p:cNvSpPr>
              <a:spLocks/>
            </p:cNvSpPr>
            <p:nvPr userDrawn="1"/>
          </p:nvSpPr>
          <p:spPr bwMode="hidden">
            <a:xfrm>
              <a:off x="0" y="2658"/>
              <a:ext cx="2595" cy="933"/>
            </a:xfrm>
            <a:custGeom>
              <a:avLst/>
              <a:gdLst>
                <a:gd name="T0" fmla="*/ 1050 w 2595"/>
                <a:gd name="T1" fmla="*/ 657 h 933"/>
                <a:gd name="T2" fmla="*/ 1581 w 2595"/>
                <a:gd name="T3" fmla="*/ 690 h 933"/>
                <a:gd name="T4" fmla="*/ 1671 w 2595"/>
                <a:gd name="T5" fmla="*/ 723 h 933"/>
                <a:gd name="T6" fmla="*/ 1176 w 2595"/>
                <a:gd name="T7" fmla="*/ 621 h 933"/>
                <a:gd name="T8" fmla="*/ 1854 w 2595"/>
                <a:gd name="T9" fmla="*/ 567 h 933"/>
                <a:gd name="T10" fmla="*/ 1869 w 2595"/>
                <a:gd name="T11" fmla="*/ 612 h 933"/>
                <a:gd name="T12" fmla="*/ 2103 w 2595"/>
                <a:gd name="T13" fmla="*/ 861 h 933"/>
                <a:gd name="T14" fmla="*/ 1883 w 2595"/>
                <a:gd name="T15" fmla="*/ 520 h 933"/>
                <a:gd name="T16" fmla="*/ 1842 w 2595"/>
                <a:gd name="T17" fmla="*/ 490 h 933"/>
                <a:gd name="T18" fmla="*/ 1770 w 2595"/>
                <a:gd name="T19" fmla="*/ 466 h 933"/>
                <a:gd name="T20" fmla="*/ 1740 w 2595"/>
                <a:gd name="T21" fmla="*/ 448 h 933"/>
                <a:gd name="T22" fmla="*/ 1758 w 2595"/>
                <a:gd name="T23" fmla="*/ 436 h 933"/>
                <a:gd name="T24" fmla="*/ 1830 w 2595"/>
                <a:gd name="T25" fmla="*/ 430 h 933"/>
                <a:gd name="T26" fmla="*/ 1877 w 2595"/>
                <a:gd name="T27" fmla="*/ 424 h 933"/>
                <a:gd name="T28" fmla="*/ 1955 w 2595"/>
                <a:gd name="T29" fmla="*/ 394 h 933"/>
                <a:gd name="T30" fmla="*/ 2052 w 2595"/>
                <a:gd name="T31" fmla="*/ 396 h 933"/>
                <a:gd name="T32" fmla="*/ 2253 w 2595"/>
                <a:gd name="T33" fmla="*/ 732 h 933"/>
                <a:gd name="T34" fmla="*/ 2415 w 2595"/>
                <a:gd name="T35" fmla="*/ 933 h 933"/>
                <a:gd name="T36" fmla="*/ 2397 w 2595"/>
                <a:gd name="T37" fmla="*/ 828 h 933"/>
                <a:gd name="T38" fmla="*/ 2088 w 2595"/>
                <a:gd name="T39" fmla="*/ 400 h 933"/>
                <a:gd name="T40" fmla="*/ 2046 w 2595"/>
                <a:gd name="T41" fmla="*/ 346 h 933"/>
                <a:gd name="T42" fmla="*/ 1997 w 2595"/>
                <a:gd name="T43" fmla="*/ 304 h 933"/>
                <a:gd name="T44" fmla="*/ 1967 w 2595"/>
                <a:gd name="T45" fmla="*/ 286 h 933"/>
                <a:gd name="T46" fmla="*/ 1973 w 2595"/>
                <a:gd name="T47" fmla="*/ 286 h 933"/>
                <a:gd name="T48" fmla="*/ 2009 w 2595"/>
                <a:gd name="T49" fmla="*/ 286 h 933"/>
                <a:gd name="T50" fmla="*/ 2082 w 2595"/>
                <a:gd name="T51" fmla="*/ 322 h 933"/>
                <a:gd name="T52" fmla="*/ 2199 w 2595"/>
                <a:gd name="T53" fmla="*/ 384 h 933"/>
                <a:gd name="T54" fmla="*/ 2394 w 2595"/>
                <a:gd name="T55" fmla="*/ 448 h 933"/>
                <a:gd name="T56" fmla="*/ 2595 w 2595"/>
                <a:gd name="T57" fmla="*/ 516 h 933"/>
                <a:gd name="T58" fmla="*/ 2388 w 2595"/>
                <a:gd name="T59" fmla="*/ 424 h 933"/>
                <a:gd name="T60" fmla="*/ 2219 w 2595"/>
                <a:gd name="T61" fmla="*/ 340 h 933"/>
                <a:gd name="T62" fmla="*/ 2052 w 2595"/>
                <a:gd name="T63" fmla="*/ 280 h 933"/>
                <a:gd name="T64" fmla="*/ 1955 w 2595"/>
                <a:gd name="T65" fmla="*/ 262 h 933"/>
                <a:gd name="T66" fmla="*/ 1877 w 2595"/>
                <a:gd name="T67" fmla="*/ 274 h 933"/>
                <a:gd name="T68" fmla="*/ 1752 w 2595"/>
                <a:gd name="T69" fmla="*/ 274 h 933"/>
                <a:gd name="T70" fmla="*/ 1661 w 2595"/>
                <a:gd name="T71" fmla="*/ 292 h 933"/>
                <a:gd name="T72" fmla="*/ 1607 w 2595"/>
                <a:gd name="T73" fmla="*/ 316 h 933"/>
                <a:gd name="T74" fmla="*/ 1589 w 2595"/>
                <a:gd name="T75" fmla="*/ 322 h 933"/>
                <a:gd name="T76" fmla="*/ 1409 w 2595"/>
                <a:gd name="T77" fmla="*/ 358 h 933"/>
                <a:gd name="T78" fmla="*/ 1152 w 2595"/>
                <a:gd name="T79" fmla="*/ 442 h 933"/>
                <a:gd name="T80" fmla="*/ 966 w 2595"/>
                <a:gd name="T81" fmla="*/ 460 h 933"/>
                <a:gd name="T82" fmla="*/ 870 w 2595"/>
                <a:gd name="T83" fmla="*/ 442 h 933"/>
                <a:gd name="T84" fmla="*/ 828 w 2595"/>
                <a:gd name="T85" fmla="*/ 430 h 933"/>
                <a:gd name="T86" fmla="*/ 743 w 2595"/>
                <a:gd name="T87" fmla="*/ 388 h 933"/>
                <a:gd name="T88" fmla="*/ 636 w 2595"/>
                <a:gd name="T89" fmla="*/ 334 h 933"/>
                <a:gd name="T90" fmla="*/ 467 w 2595"/>
                <a:gd name="T91" fmla="*/ 256 h 933"/>
                <a:gd name="T92" fmla="*/ 0 w 2595"/>
                <a:gd name="T93" fmla="*/ 0 h 933"/>
                <a:gd name="T94" fmla="*/ 585 w 2595"/>
                <a:gd name="T95" fmla="*/ 390 h 933"/>
                <a:gd name="T96" fmla="*/ 849 w 2595"/>
                <a:gd name="T97" fmla="*/ 543 h 933"/>
                <a:gd name="T98" fmla="*/ 897 w 2595"/>
                <a:gd name="T99" fmla="*/ 621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9" name="Freeform 17"/>
            <p:cNvSpPr>
              <a:spLocks/>
            </p:cNvSpPr>
            <p:nvPr userDrawn="1"/>
          </p:nvSpPr>
          <p:spPr bwMode="hidden">
            <a:xfrm>
              <a:off x="0" y="2994"/>
              <a:ext cx="2723" cy="1091"/>
            </a:xfrm>
            <a:custGeom>
              <a:avLst/>
              <a:gdLst>
                <a:gd name="T0" fmla="*/ 2370 w 2723"/>
                <a:gd name="T1" fmla="*/ 72 h 1091"/>
                <a:gd name="T2" fmla="*/ 2597 w 2723"/>
                <a:gd name="T3" fmla="*/ 198 h 1091"/>
                <a:gd name="T4" fmla="*/ 2639 w 2723"/>
                <a:gd name="T5" fmla="*/ 276 h 1091"/>
                <a:gd name="T6" fmla="*/ 2453 w 2723"/>
                <a:gd name="T7" fmla="*/ 264 h 1091"/>
                <a:gd name="T8" fmla="*/ 2297 w 2723"/>
                <a:gd name="T9" fmla="*/ 204 h 1091"/>
                <a:gd name="T10" fmla="*/ 2112 w 2723"/>
                <a:gd name="T11" fmla="*/ 66 h 1091"/>
                <a:gd name="T12" fmla="*/ 2088 w 2723"/>
                <a:gd name="T13" fmla="*/ 72 h 1091"/>
                <a:gd name="T14" fmla="*/ 2106 w 2723"/>
                <a:gd name="T15" fmla="*/ 114 h 1091"/>
                <a:gd name="T16" fmla="*/ 2412 w 2723"/>
                <a:gd name="T17" fmla="*/ 552 h 1091"/>
                <a:gd name="T18" fmla="*/ 2279 w 2723"/>
                <a:gd name="T19" fmla="*/ 564 h 1091"/>
                <a:gd name="T20" fmla="*/ 2189 w 2723"/>
                <a:gd name="T21" fmla="*/ 492 h 1091"/>
                <a:gd name="T22" fmla="*/ 2058 w 2723"/>
                <a:gd name="T23" fmla="*/ 330 h 1091"/>
                <a:gd name="T24" fmla="*/ 1991 w 2723"/>
                <a:gd name="T25" fmla="*/ 234 h 1091"/>
                <a:gd name="T26" fmla="*/ 1949 w 2723"/>
                <a:gd name="T27" fmla="*/ 174 h 1091"/>
                <a:gd name="T28" fmla="*/ 1824 w 2723"/>
                <a:gd name="T29" fmla="*/ 132 h 1091"/>
                <a:gd name="T30" fmla="*/ 1794 w 2723"/>
                <a:gd name="T31" fmla="*/ 144 h 1091"/>
                <a:gd name="T32" fmla="*/ 1895 w 2723"/>
                <a:gd name="T33" fmla="*/ 222 h 1091"/>
                <a:gd name="T34" fmla="*/ 1943 w 2723"/>
                <a:gd name="T35" fmla="*/ 366 h 1091"/>
                <a:gd name="T36" fmla="*/ 2064 w 2723"/>
                <a:gd name="T37" fmla="*/ 630 h 1091"/>
                <a:gd name="T38" fmla="*/ 2052 w 2723"/>
                <a:gd name="T39" fmla="*/ 695 h 1091"/>
                <a:gd name="T40" fmla="*/ 1955 w 2723"/>
                <a:gd name="T41" fmla="*/ 683 h 1091"/>
                <a:gd name="T42" fmla="*/ 1913 w 2723"/>
                <a:gd name="T43" fmla="*/ 636 h 1091"/>
                <a:gd name="T44" fmla="*/ 1703 w 2723"/>
                <a:gd name="T45" fmla="*/ 312 h 1091"/>
                <a:gd name="T46" fmla="*/ 1637 w 2723"/>
                <a:gd name="T47" fmla="*/ 276 h 1091"/>
                <a:gd name="T48" fmla="*/ 1643 w 2723"/>
                <a:gd name="T49" fmla="*/ 318 h 1091"/>
                <a:gd name="T50" fmla="*/ 1673 w 2723"/>
                <a:gd name="T51" fmla="*/ 408 h 1091"/>
                <a:gd name="T52" fmla="*/ 1716 w 2723"/>
                <a:gd name="T53" fmla="*/ 779 h 1091"/>
                <a:gd name="T54" fmla="*/ 1691 w 2723"/>
                <a:gd name="T55" fmla="*/ 737 h 1091"/>
                <a:gd name="T56" fmla="*/ 1613 w 2723"/>
                <a:gd name="T57" fmla="*/ 582 h 1091"/>
                <a:gd name="T58" fmla="*/ 1494 w 2723"/>
                <a:gd name="T59" fmla="*/ 480 h 1091"/>
                <a:gd name="T60" fmla="*/ 1248 w 2723"/>
                <a:gd name="T61" fmla="*/ 528 h 1091"/>
                <a:gd name="T62" fmla="*/ 996 w 2723"/>
                <a:gd name="T63" fmla="*/ 630 h 1091"/>
                <a:gd name="T64" fmla="*/ 714 w 2723"/>
                <a:gd name="T65" fmla="*/ 534 h 1091"/>
                <a:gd name="T66" fmla="*/ 198 w 2723"/>
                <a:gd name="T67" fmla="*/ 288 h 1091"/>
                <a:gd name="T68" fmla="*/ 0 w 2723"/>
                <a:gd name="T69" fmla="*/ 460 h 1091"/>
                <a:gd name="T70" fmla="*/ 288 w 2723"/>
                <a:gd name="T71" fmla="*/ 570 h 1091"/>
                <a:gd name="T72" fmla="*/ 461 w 2723"/>
                <a:gd name="T73" fmla="*/ 654 h 1091"/>
                <a:gd name="T74" fmla="*/ 725 w 2723"/>
                <a:gd name="T75" fmla="*/ 755 h 1091"/>
                <a:gd name="T76" fmla="*/ 966 w 2723"/>
                <a:gd name="T77" fmla="*/ 791 h 1091"/>
                <a:gd name="T78" fmla="*/ 1176 w 2723"/>
                <a:gd name="T79" fmla="*/ 779 h 1091"/>
                <a:gd name="T80" fmla="*/ 1278 w 2723"/>
                <a:gd name="T81" fmla="*/ 791 h 1091"/>
                <a:gd name="T82" fmla="*/ 1404 w 2723"/>
                <a:gd name="T83" fmla="*/ 845 h 1091"/>
                <a:gd name="T84" fmla="*/ 1416 w 2723"/>
                <a:gd name="T85" fmla="*/ 887 h 1091"/>
                <a:gd name="T86" fmla="*/ 1361 w 2723"/>
                <a:gd name="T87" fmla="*/ 923 h 1091"/>
                <a:gd name="T88" fmla="*/ 1385 w 2723"/>
                <a:gd name="T89" fmla="*/ 1007 h 1091"/>
                <a:gd name="T90" fmla="*/ 1494 w 2723"/>
                <a:gd name="T91" fmla="*/ 1085 h 1091"/>
                <a:gd name="T92" fmla="*/ 1697 w 2723"/>
                <a:gd name="T93" fmla="*/ 1043 h 1091"/>
                <a:gd name="T94" fmla="*/ 1812 w 2723"/>
                <a:gd name="T95" fmla="*/ 989 h 1091"/>
                <a:gd name="T96" fmla="*/ 1973 w 2723"/>
                <a:gd name="T97" fmla="*/ 917 h 1091"/>
                <a:gd name="T98" fmla="*/ 2201 w 2723"/>
                <a:gd name="T99" fmla="*/ 899 h 1091"/>
                <a:gd name="T100" fmla="*/ 2364 w 2723"/>
                <a:gd name="T101" fmla="*/ 863 h 1091"/>
                <a:gd name="T102" fmla="*/ 2400 w 2723"/>
                <a:gd name="T103" fmla="*/ 743 h 1091"/>
                <a:gd name="T104" fmla="*/ 2471 w 2723"/>
                <a:gd name="T105" fmla="*/ 701 h 1091"/>
                <a:gd name="T106" fmla="*/ 2621 w 2723"/>
                <a:gd name="T107" fmla="*/ 504 h 1091"/>
                <a:gd name="T108" fmla="*/ 2693 w 2723"/>
                <a:gd name="T109" fmla="*/ 374 h 10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a:noFill/>
            </a:ln>
            <a:extLst>
              <a:ext uri="{91240B29-F687-4F45-9708-019B960494DF}">
                <a14:hiddenLine xmlns:a14="http://schemas.microsoft.com/office/drawing/2010/main" w="9525">
                  <a:solidFill>
                    <a:schemeClr val="tx1"/>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grpSp>
      <p:sp>
        <p:nvSpPr>
          <p:cNvPr id="52242" name="Rectangle 18"/>
          <p:cNvSpPr>
            <a:spLocks noGrp="1" noChangeArrowheads="1"/>
          </p:cNvSpPr>
          <p:nvPr>
            <p:ph type="ctrTitle" sz="quarter"/>
          </p:nvPr>
        </p:nvSpPr>
        <p:spPr>
          <a:xfrm>
            <a:off x="685800" y="1768475"/>
            <a:ext cx="7772400" cy="1736725"/>
          </a:xfrm>
        </p:spPr>
        <p:txBody>
          <a:bodyPr anchor="b"/>
          <a:lstStyle>
            <a:lvl1pPr>
              <a:defRPr sz="5400"/>
            </a:lvl1pPr>
          </a:lstStyle>
          <a:p>
            <a:pPr lvl="0"/>
            <a:r>
              <a:rPr lang="en-US" noProof="0" smtClean="0"/>
              <a:t>Click to edit Master title style</a:t>
            </a:r>
          </a:p>
        </p:txBody>
      </p:sp>
      <p:sp>
        <p:nvSpPr>
          <p:cNvPr id="52243" name="Rectangle 19"/>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20" name="Rectangle 20"/>
          <p:cNvSpPr>
            <a:spLocks noGrp="1" noChangeArrowheads="1"/>
          </p:cNvSpPr>
          <p:nvPr>
            <p:ph type="dt" sz="quarter" idx="10"/>
          </p:nvPr>
        </p:nvSpPr>
        <p:spPr/>
        <p:txBody>
          <a:bodyPr/>
          <a:lstStyle>
            <a:lvl1pPr>
              <a:defRPr smtClean="0"/>
            </a:lvl1pPr>
          </a:lstStyle>
          <a:p>
            <a:pPr>
              <a:defRPr/>
            </a:pPr>
            <a:endParaRPr lang="en-US">
              <a:solidFill>
                <a:srgbClr val="000000"/>
              </a:solidFill>
            </a:endParaRPr>
          </a:p>
        </p:txBody>
      </p:sp>
      <p:sp>
        <p:nvSpPr>
          <p:cNvPr id="21" name="Rectangle 21"/>
          <p:cNvSpPr>
            <a:spLocks noGrp="1" noChangeArrowheads="1"/>
          </p:cNvSpPr>
          <p:nvPr>
            <p:ph type="ftr" sz="quarter" idx="11"/>
          </p:nvPr>
        </p:nvSpPr>
        <p:spPr/>
        <p:txBody>
          <a:bodyPr/>
          <a:lstStyle>
            <a:lvl1pPr>
              <a:defRPr smtClean="0"/>
            </a:lvl1pPr>
          </a:lstStyle>
          <a:p>
            <a:pPr>
              <a:defRPr/>
            </a:pPr>
            <a:endParaRPr lang="en-US">
              <a:solidFill>
                <a:srgbClr val="000000"/>
              </a:solidFill>
            </a:endParaRPr>
          </a:p>
        </p:txBody>
      </p:sp>
      <p:sp>
        <p:nvSpPr>
          <p:cNvPr id="22" name="Rectangle 22"/>
          <p:cNvSpPr>
            <a:spLocks noGrp="1" noChangeArrowheads="1"/>
          </p:cNvSpPr>
          <p:nvPr>
            <p:ph type="sldNum" sz="quarter" idx="12"/>
          </p:nvPr>
        </p:nvSpPr>
        <p:spPr/>
        <p:txBody>
          <a:bodyPr/>
          <a:lstStyle>
            <a:lvl1pPr>
              <a:defRPr smtClean="0"/>
            </a:lvl1pPr>
          </a:lstStyle>
          <a:p>
            <a:pPr>
              <a:defRPr/>
            </a:pPr>
            <a:fld id="{DA303157-75F1-45A7-B108-708F75E24B9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203026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C961197C-A739-470C-A471-8AF15FB6CE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94301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3D460B15-81BB-4D5C-B84A-CC7DA0F842C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943949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8FF9ECD7-8EE4-4DDD-BE81-37E5954BC8A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570240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21"/>
          <p:cNvSpPr>
            <a:spLocks noGrp="1" noChangeArrowheads="1"/>
          </p:cNvSpPr>
          <p:nvPr>
            <p:ph type="sldNum" sz="quarter" idx="12"/>
          </p:nvPr>
        </p:nvSpPr>
        <p:spPr>
          <a:ln/>
        </p:spPr>
        <p:txBody>
          <a:bodyPr/>
          <a:lstStyle>
            <a:lvl1pPr>
              <a:defRPr/>
            </a:lvl1pPr>
          </a:lstStyle>
          <a:p>
            <a:pPr>
              <a:defRPr/>
            </a:pPr>
            <a:fld id="{339FC238-AFD6-430B-93E2-4AA52C0F5B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84137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21"/>
          <p:cNvSpPr>
            <a:spLocks noGrp="1" noChangeArrowheads="1"/>
          </p:cNvSpPr>
          <p:nvPr>
            <p:ph type="sldNum" sz="quarter" idx="12"/>
          </p:nvPr>
        </p:nvSpPr>
        <p:spPr>
          <a:ln/>
        </p:spPr>
        <p:txBody>
          <a:bodyPr/>
          <a:lstStyle>
            <a:lvl1pPr>
              <a:defRPr/>
            </a:lvl1pPr>
          </a:lstStyle>
          <a:p>
            <a:pPr>
              <a:defRPr/>
            </a:pPr>
            <a:fld id="{FDADE838-85F8-4BCE-8F1A-3C9247B1EEA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91187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1A89D8-954B-48C1-A184-2C97A83E4AAF}" type="datetimeFigureOut">
              <a:rPr lang="en-US" smtClean="0"/>
              <a:pPr/>
              <a:t>9/13/2023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21"/>
          <p:cNvSpPr>
            <a:spLocks noGrp="1" noChangeArrowheads="1"/>
          </p:cNvSpPr>
          <p:nvPr>
            <p:ph type="sldNum" sz="quarter" idx="12"/>
          </p:nvPr>
        </p:nvSpPr>
        <p:spPr>
          <a:ln/>
        </p:spPr>
        <p:txBody>
          <a:bodyPr/>
          <a:lstStyle>
            <a:lvl1pPr>
              <a:defRPr/>
            </a:lvl1pPr>
          </a:lstStyle>
          <a:p>
            <a:pPr>
              <a:defRPr/>
            </a:pPr>
            <a:fld id="{1FB27F9E-3534-4EF8-9EC3-6403D6F7A8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594802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9597EC6C-7577-4F90-B841-26BC1E80E39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482168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7C37E16F-D347-44F7-AE51-D2D8787A635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17373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A9E1DFB1-3297-40E4-AA01-2A17A11FCA4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272827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F3CD59B0-4A91-4683-947C-5AEF110657F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149075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70AFAFA3-3CDE-443B-815F-95AACCF6C5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943528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A1A89D8-954B-48C1-A184-2C97A83E4AAF}" type="datetimeFigureOut">
              <a:rPr lang="en-US" smtClean="0">
                <a:solidFill>
                  <a:srgbClr val="DEDEDE">
                    <a:shade val="90000"/>
                  </a:srgbClr>
                </a:solidFill>
              </a:rPr>
              <a:pPr/>
              <a:t>9/13/2023</a:t>
            </a:fld>
            <a:endParaRPr lang="en-US">
              <a:solidFill>
                <a:srgbClr val="DEDEDE">
                  <a:shade val="90000"/>
                </a:srgbClr>
              </a:solidFill>
            </a:endParaRPr>
          </a:p>
        </p:txBody>
      </p:sp>
      <p:sp>
        <p:nvSpPr>
          <p:cNvPr id="19" name="Footer Placeholder 18"/>
          <p:cNvSpPr>
            <a:spLocks noGrp="1"/>
          </p:cNvSpPr>
          <p:nvPr>
            <p:ph type="ftr" sz="quarter" idx="11"/>
          </p:nvPr>
        </p:nvSpPr>
        <p:spPr/>
        <p:txBody>
          <a:bodyPr/>
          <a:lstStyle/>
          <a:p>
            <a:endParaRPr lang="en-US">
              <a:solidFill>
                <a:srgbClr val="DEDEDE">
                  <a:shade val="90000"/>
                </a:srgbClr>
              </a:solidFill>
            </a:endParaRPr>
          </a:p>
        </p:txBody>
      </p:sp>
      <p:sp>
        <p:nvSpPr>
          <p:cNvPr id="27" name="Slide Number Placeholder 26"/>
          <p:cNvSpPr>
            <a:spLocks noGrp="1"/>
          </p:cNvSpPr>
          <p:nvPr>
            <p:ph type="sldNum" sz="quarter" idx="12"/>
          </p:nvPr>
        </p:nvSpPr>
        <p:spPr/>
        <p:txBody>
          <a:bodyPr/>
          <a:lstStyle/>
          <a:p>
            <a:fld id="{2385FFAD-9C3B-4E4B-8F52-31608BD336BC}" type="slidenum">
              <a:rPr lang="en-US" smtClean="0">
                <a:solidFill>
                  <a:srgbClr val="DEDEDE">
                    <a:shade val="90000"/>
                  </a:srgbClr>
                </a:solidFill>
              </a:rPr>
              <a:pPr/>
              <a:t>‹#›</a:t>
            </a:fld>
            <a:endParaRPr lang="en-US">
              <a:solidFill>
                <a:srgbClr val="DEDEDE">
                  <a:shade val="90000"/>
                </a:srgbClr>
              </a:solidFill>
            </a:endParaRPr>
          </a:p>
        </p:txBody>
      </p:sp>
    </p:spTree>
    <p:extLst>
      <p:ext uri="{BB962C8B-B14F-4D97-AF65-F5344CB8AC3E}">
        <p14:creationId xmlns:p14="http://schemas.microsoft.com/office/powerpoint/2010/main" val="3222898309"/>
      </p:ext>
    </p:extLst>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5" name="Footer Placeholder 4"/>
          <p:cNvSpPr>
            <a:spLocks noGrp="1"/>
          </p:cNvSpPr>
          <p:nvPr>
            <p:ph type="ftr" sz="quarter" idx="11"/>
          </p:nvPr>
        </p:nvSpPr>
        <p:spPr/>
        <p:txBody>
          <a:bodyPr/>
          <a:lstStyle/>
          <a:p>
            <a:endParaRPr lang="en-US">
              <a:solidFill>
                <a:srgbClr val="424456">
                  <a:shade val="90000"/>
                </a:srgbClr>
              </a:solidFill>
            </a:endParaRPr>
          </a:p>
        </p:txBody>
      </p:sp>
      <p:sp>
        <p:nvSpPr>
          <p:cNvPr id="6" name="Slide Number Placeholder 5"/>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278143253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1A89D8-954B-48C1-A184-2C97A83E4AAF}" type="datetimeFigureOut">
              <a:rPr lang="en-US" smtClean="0">
                <a:solidFill>
                  <a:srgbClr val="DEDEDE">
                    <a:shade val="90000"/>
                  </a:srgbClr>
                </a:solidFill>
              </a:rPr>
              <a:pPr/>
              <a:t>9/13/2023</a:t>
            </a:fld>
            <a:endParaRPr lang="en-US">
              <a:solidFill>
                <a:srgbClr val="DEDEDE">
                  <a:shade val="90000"/>
                </a:srgbClr>
              </a:solidFill>
            </a:endParaRPr>
          </a:p>
        </p:txBody>
      </p:sp>
      <p:sp>
        <p:nvSpPr>
          <p:cNvPr id="5" name="Footer Placeholder 4"/>
          <p:cNvSpPr>
            <a:spLocks noGrp="1"/>
          </p:cNvSpPr>
          <p:nvPr>
            <p:ph type="ftr" sz="quarter" idx="11"/>
          </p:nvPr>
        </p:nvSpPr>
        <p:spPr/>
        <p:txBody>
          <a:bodyPr/>
          <a:lstStyle/>
          <a:p>
            <a:endParaRPr lang="en-US">
              <a:solidFill>
                <a:srgbClr val="DEDEDE">
                  <a:shade val="90000"/>
                </a:srgbClr>
              </a:solidFill>
            </a:endParaRPr>
          </a:p>
        </p:txBody>
      </p:sp>
      <p:sp>
        <p:nvSpPr>
          <p:cNvPr id="6" name="Slide Number Placeholder 5"/>
          <p:cNvSpPr>
            <a:spLocks noGrp="1"/>
          </p:cNvSpPr>
          <p:nvPr>
            <p:ph type="sldNum" sz="quarter" idx="12"/>
          </p:nvPr>
        </p:nvSpPr>
        <p:spPr/>
        <p:txBody>
          <a:bodyPr/>
          <a:lstStyle/>
          <a:p>
            <a:fld id="{2385FFAD-9C3B-4E4B-8F52-31608BD336BC}" type="slidenum">
              <a:rPr lang="en-US" smtClean="0">
                <a:solidFill>
                  <a:srgbClr val="DEDEDE">
                    <a:shade val="90000"/>
                  </a:srgbClr>
                </a:solidFill>
              </a:rPr>
              <a:pPr/>
              <a:t>‹#›</a:t>
            </a:fld>
            <a:endParaRPr lang="en-US">
              <a:solidFill>
                <a:srgbClr val="DEDEDE">
                  <a:shade val="90000"/>
                </a:srgbClr>
              </a:solidFill>
            </a:endParaRPr>
          </a:p>
        </p:txBody>
      </p:sp>
    </p:spTree>
    <p:extLst>
      <p:ext uri="{BB962C8B-B14F-4D97-AF65-F5344CB8AC3E}">
        <p14:creationId xmlns:p14="http://schemas.microsoft.com/office/powerpoint/2010/main" val="309550971"/>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6" name="Footer Placeholder 5"/>
          <p:cNvSpPr>
            <a:spLocks noGrp="1"/>
          </p:cNvSpPr>
          <p:nvPr>
            <p:ph type="ftr" sz="quarter" idx="11"/>
          </p:nvPr>
        </p:nvSpPr>
        <p:spPr/>
        <p:txBody>
          <a:bodyPr/>
          <a:lstStyle/>
          <a:p>
            <a:endParaRPr lang="en-US">
              <a:solidFill>
                <a:srgbClr val="424456">
                  <a:shade val="90000"/>
                </a:srgbClr>
              </a:solidFill>
            </a:endParaRPr>
          </a:p>
        </p:txBody>
      </p:sp>
      <p:sp>
        <p:nvSpPr>
          <p:cNvPr id="7" name="Slide Number Placeholder 6"/>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335552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A1A89D8-954B-48C1-A184-2C97A83E4AAF}" type="datetimeFigureOut">
              <a:rPr lang="en-US" smtClean="0"/>
              <a:pPr/>
              <a:t>9/13/2023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8" name="Footer Placeholder 7"/>
          <p:cNvSpPr>
            <a:spLocks noGrp="1"/>
          </p:cNvSpPr>
          <p:nvPr>
            <p:ph type="ftr" sz="quarter" idx="11"/>
          </p:nvPr>
        </p:nvSpPr>
        <p:spPr/>
        <p:txBody>
          <a:bodyPr/>
          <a:lstStyle/>
          <a:p>
            <a:endParaRPr lang="en-US">
              <a:solidFill>
                <a:srgbClr val="424456">
                  <a:shade val="90000"/>
                </a:srgbClr>
              </a:solidFill>
            </a:endParaRPr>
          </a:p>
        </p:txBody>
      </p:sp>
      <p:sp>
        <p:nvSpPr>
          <p:cNvPr id="9" name="Slide Number Placeholder 8"/>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918151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4" name="Footer Placeholder 3"/>
          <p:cNvSpPr>
            <a:spLocks noGrp="1"/>
          </p:cNvSpPr>
          <p:nvPr>
            <p:ph type="ftr" sz="quarter" idx="11"/>
          </p:nvPr>
        </p:nvSpPr>
        <p:spPr/>
        <p:txBody>
          <a:bodyPr/>
          <a:lstStyle/>
          <a:p>
            <a:endParaRPr lang="en-US">
              <a:solidFill>
                <a:srgbClr val="424456">
                  <a:shade val="90000"/>
                </a:srgbClr>
              </a:solidFill>
            </a:endParaRPr>
          </a:p>
        </p:txBody>
      </p:sp>
      <p:sp>
        <p:nvSpPr>
          <p:cNvPr id="5" name="Slide Number Placeholder 4"/>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26174425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3" name="Footer Placeholder 2"/>
          <p:cNvSpPr>
            <a:spLocks noGrp="1"/>
          </p:cNvSpPr>
          <p:nvPr>
            <p:ph type="ftr" sz="quarter" idx="11"/>
          </p:nvPr>
        </p:nvSpPr>
        <p:spPr/>
        <p:txBody>
          <a:bodyPr/>
          <a:lstStyle/>
          <a:p>
            <a:endParaRPr lang="en-US">
              <a:solidFill>
                <a:srgbClr val="424456">
                  <a:shade val="90000"/>
                </a:srgbClr>
              </a:solidFill>
            </a:endParaRPr>
          </a:p>
        </p:txBody>
      </p:sp>
      <p:sp>
        <p:nvSpPr>
          <p:cNvPr id="4" name="Slide Number Placeholder 3"/>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22364068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6" name="Footer Placeholder 5"/>
          <p:cNvSpPr>
            <a:spLocks noGrp="1"/>
          </p:cNvSpPr>
          <p:nvPr>
            <p:ph type="ftr" sz="quarter" idx="11"/>
          </p:nvPr>
        </p:nvSpPr>
        <p:spPr/>
        <p:txBody>
          <a:bodyPr/>
          <a:lstStyle/>
          <a:p>
            <a:endParaRPr lang="en-US">
              <a:solidFill>
                <a:srgbClr val="424456">
                  <a:shade val="90000"/>
                </a:srgbClr>
              </a:solidFill>
            </a:endParaRPr>
          </a:p>
        </p:txBody>
      </p:sp>
      <p:sp>
        <p:nvSpPr>
          <p:cNvPr id="7" name="Slide Number Placeholder 6"/>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14789997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6" name="Footer Placeholder 5"/>
          <p:cNvSpPr>
            <a:spLocks noGrp="1"/>
          </p:cNvSpPr>
          <p:nvPr>
            <p:ph type="ftr" sz="quarter" idx="11"/>
          </p:nvPr>
        </p:nvSpPr>
        <p:spPr/>
        <p:txBody>
          <a:bodyPr/>
          <a:lstStyle/>
          <a:p>
            <a:endParaRPr lang="en-US">
              <a:solidFill>
                <a:srgbClr val="424456">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26222926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5" name="Footer Placeholder 4"/>
          <p:cNvSpPr>
            <a:spLocks noGrp="1"/>
          </p:cNvSpPr>
          <p:nvPr>
            <p:ph type="ftr" sz="quarter" idx="11"/>
          </p:nvPr>
        </p:nvSpPr>
        <p:spPr/>
        <p:txBody>
          <a:bodyPr/>
          <a:lstStyle/>
          <a:p>
            <a:endParaRPr lang="en-US">
              <a:solidFill>
                <a:srgbClr val="424456">
                  <a:shade val="90000"/>
                </a:srgbClr>
              </a:solidFill>
            </a:endParaRPr>
          </a:p>
        </p:txBody>
      </p:sp>
      <p:sp>
        <p:nvSpPr>
          <p:cNvPr id="6" name="Slide Number Placeholder 5"/>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41736749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5" name="Footer Placeholder 4"/>
          <p:cNvSpPr>
            <a:spLocks noGrp="1"/>
          </p:cNvSpPr>
          <p:nvPr>
            <p:ph type="ftr" sz="quarter" idx="11"/>
          </p:nvPr>
        </p:nvSpPr>
        <p:spPr/>
        <p:txBody>
          <a:bodyPr/>
          <a:lstStyle/>
          <a:p>
            <a:endParaRPr lang="en-US">
              <a:solidFill>
                <a:srgbClr val="424456">
                  <a:shade val="90000"/>
                </a:srgbClr>
              </a:solidFill>
            </a:endParaRPr>
          </a:p>
        </p:txBody>
      </p:sp>
      <p:sp>
        <p:nvSpPr>
          <p:cNvPr id="6" name="Slide Number Placeholder 5"/>
          <p:cNvSpPr>
            <a:spLocks noGrp="1"/>
          </p:cNvSpPr>
          <p:nvPr>
            <p:ph type="sldNum" sz="quarter" idx="12"/>
          </p:nvPr>
        </p:nvSpPr>
        <p:spPr/>
        <p:txBody>
          <a:body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spTree>
    <p:extLst>
      <p:ext uri="{BB962C8B-B14F-4D97-AF65-F5344CB8AC3E}">
        <p14:creationId xmlns:p14="http://schemas.microsoft.com/office/powerpoint/2010/main" val="356973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1A89D8-954B-48C1-A184-2C97A83E4AAF}" type="datetimeFigureOut">
              <a:rPr lang="en-US" smtClean="0"/>
              <a:pPr/>
              <a:t>9/13/2023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A89D8-954B-48C1-A184-2C97A83E4AAF}" type="datetimeFigureOut">
              <a:rPr lang="en-US" smtClean="0"/>
              <a:pPr/>
              <a:t>9/13/2023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1A89D8-954B-48C1-A184-2C97A83E4AAF}" type="datetimeFigureOut">
              <a:rPr lang="en-US" smtClean="0"/>
              <a:pPr/>
              <a:t>9/13/2023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85FFAD-9C3B-4E4B-8F52-31608BD336B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1A89D8-954B-48C1-A184-2C97A83E4AAF}" type="datetimeFigureOut">
              <a:rPr lang="en-US" smtClean="0"/>
              <a:pPr/>
              <a:t>9/13/2023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385FFAD-9C3B-4E4B-8F52-31608BD336B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A1A89D8-954B-48C1-A184-2C97A83E4AAF}" type="datetimeFigureOut">
              <a:rPr lang="en-US" smtClean="0"/>
              <a:pPr/>
              <a:t>9/13/2023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385FFAD-9C3B-4E4B-8F52-31608BD336B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sr-Latn-C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b="1">
              <a:solidFill>
                <a:prstClr val="black">
                  <a:tint val="75000"/>
                </a:prstClr>
              </a:solidFill>
              <a:latin typeface="Tahoma"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r>
              <a:rPr lang="en-US" b="1">
                <a:solidFill>
                  <a:prstClr val="black">
                    <a:tint val="75000"/>
                  </a:prstClr>
                </a:solidFill>
                <a:latin typeface="Tahoma" pitchFamily="34" charset="0"/>
              </a:rPr>
              <a:t>Profesor dr Snežana Simić</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1D86B90D-9F0F-452C-BF36-90DCE4F3E3F7}" type="slidenum">
              <a:rPr lang="en-US" b="1">
                <a:solidFill>
                  <a:prstClr val="black">
                    <a:tint val="75000"/>
                  </a:prstClr>
                </a:solidFill>
                <a:latin typeface="Tahoma" pitchFamily="34" charset="0"/>
              </a:rPr>
              <a:pPr fontAlgn="base">
                <a:spcBef>
                  <a:spcPct val="0"/>
                </a:spcBef>
                <a:spcAft>
                  <a:spcPct val="0"/>
                </a:spcAft>
                <a:defRPr/>
              </a:pPr>
              <a:t>‹#›</a:t>
            </a:fld>
            <a:endParaRPr lang="en-US" b="1">
              <a:solidFill>
                <a:prstClr val="black">
                  <a:tint val="75000"/>
                </a:prstClr>
              </a:solidFill>
              <a:latin typeface="Tahoma" pitchFamily="34" charset="0"/>
            </a:endParaRPr>
          </a:p>
        </p:txBody>
      </p:sp>
    </p:spTree>
    <p:extLst>
      <p:ext uri="{BB962C8B-B14F-4D97-AF65-F5344CB8AC3E}">
        <p14:creationId xmlns:p14="http://schemas.microsoft.com/office/powerpoint/2010/main" val="8076334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r-Latn-C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r-Latn-CS" smtClean="0"/>
              <a:t>Click to edit Master text styles</a:t>
            </a:r>
          </a:p>
          <a:p>
            <a:pPr lvl="1"/>
            <a:r>
              <a:rPr lang="sr-Latn-CS" smtClean="0"/>
              <a:t>Second level</a:t>
            </a:r>
          </a:p>
          <a:p>
            <a:pPr lvl="2"/>
            <a:r>
              <a:rPr lang="sr-Latn-CS" smtClean="0"/>
              <a:t>Third level</a:t>
            </a:r>
          </a:p>
          <a:p>
            <a:pPr lvl="3"/>
            <a:r>
              <a:rPr lang="sr-Latn-CS" smtClean="0"/>
              <a:t>Fourth level</a:t>
            </a:r>
          </a:p>
          <a:p>
            <a:pPr lvl="4"/>
            <a:r>
              <a:rPr lang="sr-Latn-C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endParaRPr lang="sr-Latn-C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fontAlgn="base">
              <a:spcBef>
                <a:spcPct val="0"/>
              </a:spcBef>
              <a:spcAft>
                <a:spcPct val="0"/>
              </a:spcAft>
              <a:defRPr/>
            </a:pPr>
            <a:endParaRPr lang="sr-Latn-C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D6F230EF-1115-4036-B8D8-E983D6360698}" type="slidenum">
              <a:rPr lang="sr-Latn-CS">
                <a:solidFill>
                  <a:srgbClr val="000000"/>
                </a:solidFill>
              </a:rPr>
              <a:pPr fontAlgn="base">
                <a:spcBef>
                  <a:spcPct val="0"/>
                </a:spcBef>
                <a:spcAft>
                  <a:spcPct val="0"/>
                </a:spcAft>
                <a:defRPr/>
              </a:pPr>
              <a:t>‹#›</a:t>
            </a:fld>
            <a:endParaRPr lang="sr-Latn-CS">
              <a:solidFill>
                <a:srgbClr val="000000"/>
              </a:solidFill>
            </a:endParaRPr>
          </a:p>
        </p:txBody>
      </p:sp>
    </p:spTree>
    <p:extLst>
      <p:ext uri="{BB962C8B-B14F-4D97-AF65-F5344CB8AC3E}">
        <p14:creationId xmlns:p14="http://schemas.microsoft.com/office/powerpoint/2010/main" val="12425625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pattFill prst="dkHorz">
          <a:fgClr>
            <a:schemeClr val="bg2"/>
          </a:fgClr>
          <a:bgClr>
            <a:schemeClr val="bg1"/>
          </a:bgClr>
        </a:patt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2438400"/>
            <a:ext cx="9144000" cy="4046538"/>
            <a:chOff x="0" y="1536"/>
            <a:chExt cx="5760" cy="2549"/>
          </a:xfrm>
        </p:grpSpPr>
        <p:sp>
          <p:nvSpPr>
            <p:cNvPr id="51203"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defRPr/>
              </a:pPr>
              <a:endParaRPr lang="en-US">
                <a:solidFill>
                  <a:srgbClr val="000000"/>
                </a:solidFill>
              </a:endParaRPr>
            </a:p>
          </p:txBody>
        </p:sp>
        <p:sp>
          <p:nvSpPr>
            <p:cNvPr id="1033" name="Freeform 4"/>
            <p:cNvSpPr>
              <a:spLocks/>
            </p:cNvSpPr>
            <p:nvPr userDrawn="1"/>
          </p:nvSpPr>
          <p:spPr bwMode="hidden">
            <a:xfrm>
              <a:off x="0" y="2664"/>
              <a:ext cx="2688" cy="1224"/>
            </a:xfrm>
            <a:custGeom>
              <a:avLst/>
              <a:gdLst>
                <a:gd name="T0" fmla="*/ 0 w 2688"/>
                <a:gd name="T1" fmla="*/ 0 h 1224"/>
                <a:gd name="T2" fmla="*/ 960 w 2688"/>
                <a:gd name="T3" fmla="*/ 552 h 1224"/>
                <a:gd name="T4" fmla="*/ 1968 w 2688"/>
                <a:gd name="T5" fmla="*/ 264 h 1224"/>
                <a:gd name="T6" fmla="*/ 2028 w 2688"/>
                <a:gd name="T7" fmla="*/ 270 h 1224"/>
                <a:gd name="T8" fmla="*/ 2661 w 2688"/>
                <a:gd name="T9" fmla="*/ 528 h 1224"/>
                <a:gd name="T10" fmla="*/ 2688 w 2688"/>
                <a:gd name="T11" fmla="*/ 648 h 1224"/>
                <a:gd name="T12" fmla="*/ 2304 w 2688"/>
                <a:gd name="T13" fmla="*/ 1080 h 1224"/>
                <a:gd name="T14" fmla="*/ 1584 w 2688"/>
                <a:gd name="T15" fmla="*/ 1224 h 1224"/>
                <a:gd name="T16" fmla="*/ 1296 w 2688"/>
                <a:gd name="T17" fmla="*/ 936 h 1224"/>
                <a:gd name="T18" fmla="*/ 864 w 2688"/>
                <a:gd name="T19" fmla="*/ 1032 h 1224"/>
                <a:gd name="T20" fmla="*/ 0 w 2688"/>
                <a:gd name="T21" fmla="*/ 552 h 1224"/>
                <a:gd name="T22" fmla="*/ 0 w 2688"/>
                <a:gd name="T23" fmla="*/ 0 h 1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sr-Cyrl-RS" smtClean="0">
                <a:solidFill>
                  <a:srgbClr val="000000"/>
                </a:solidFill>
              </a:endParaRPr>
            </a:p>
          </p:txBody>
        </p:sp>
        <p:sp>
          <p:nvSpPr>
            <p:cNvPr id="1034" name="Freeform 5"/>
            <p:cNvSpPr>
              <a:spLocks/>
            </p:cNvSpPr>
            <p:nvPr userDrawn="1"/>
          </p:nvSpPr>
          <p:spPr bwMode="hidden">
            <a:xfrm>
              <a:off x="3359" y="1536"/>
              <a:ext cx="2401" cy="1232"/>
            </a:xfrm>
            <a:custGeom>
              <a:avLst/>
              <a:gdLst>
                <a:gd name="T0" fmla="*/ 2208 w 2401"/>
                <a:gd name="T1" fmla="*/ 15 h 1232"/>
                <a:gd name="T2" fmla="*/ 2088 w 2401"/>
                <a:gd name="T3" fmla="*/ 57 h 1232"/>
                <a:gd name="T4" fmla="*/ 1951 w 2401"/>
                <a:gd name="T5" fmla="*/ 99 h 1232"/>
                <a:gd name="T6" fmla="*/ 1704 w 2401"/>
                <a:gd name="T7" fmla="*/ 135 h 1232"/>
                <a:gd name="T8" fmla="*/ 1314 w 2401"/>
                <a:gd name="T9" fmla="*/ 177 h 1232"/>
                <a:gd name="T10" fmla="*/ 1176 w 2401"/>
                <a:gd name="T11" fmla="*/ 189 h 1232"/>
                <a:gd name="T12" fmla="*/ 1122 w 2401"/>
                <a:gd name="T13" fmla="*/ 195 h 1232"/>
                <a:gd name="T14" fmla="*/ 1075 w 2401"/>
                <a:gd name="T15" fmla="*/ 231 h 1232"/>
                <a:gd name="T16" fmla="*/ 924 w 2401"/>
                <a:gd name="T17" fmla="*/ 321 h 1232"/>
                <a:gd name="T18" fmla="*/ 840 w 2401"/>
                <a:gd name="T19" fmla="*/ 369 h 1232"/>
                <a:gd name="T20" fmla="*/ 630 w 2401"/>
                <a:gd name="T21" fmla="*/ 458 h 1232"/>
                <a:gd name="T22" fmla="*/ 529 w 2401"/>
                <a:gd name="T23" fmla="*/ 500 h 1232"/>
                <a:gd name="T24" fmla="*/ 487 w 2401"/>
                <a:gd name="T25" fmla="*/ 542 h 1232"/>
                <a:gd name="T26" fmla="*/ 457 w 2401"/>
                <a:gd name="T27" fmla="*/ 590 h 1232"/>
                <a:gd name="T28" fmla="*/ 402 w 2401"/>
                <a:gd name="T29" fmla="*/ 638 h 1232"/>
                <a:gd name="T30" fmla="*/ 330 w 2401"/>
                <a:gd name="T31" fmla="*/ 758 h 1232"/>
                <a:gd name="T32" fmla="*/ 312 w 2401"/>
                <a:gd name="T33" fmla="*/ 788 h 1232"/>
                <a:gd name="T34" fmla="*/ 252 w 2401"/>
                <a:gd name="T35" fmla="*/ 824 h 1232"/>
                <a:gd name="T36" fmla="*/ 84 w 2401"/>
                <a:gd name="T37" fmla="*/ 926 h 1232"/>
                <a:gd name="T38" fmla="*/ 0 w 2401"/>
                <a:gd name="T39" fmla="*/ 992 h 1232"/>
                <a:gd name="T40" fmla="*/ 12 w 2401"/>
                <a:gd name="T41" fmla="*/ 1040 h 1232"/>
                <a:gd name="T42" fmla="*/ 132 w 2401"/>
                <a:gd name="T43" fmla="*/ 1034 h 1232"/>
                <a:gd name="T44" fmla="*/ 336 w 2401"/>
                <a:gd name="T45" fmla="*/ 980 h 1232"/>
                <a:gd name="T46" fmla="*/ 529 w 2401"/>
                <a:gd name="T47" fmla="*/ 896 h 1232"/>
                <a:gd name="T48" fmla="*/ 576 w 2401"/>
                <a:gd name="T49" fmla="*/ 872 h 1232"/>
                <a:gd name="T50" fmla="*/ 714 w 2401"/>
                <a:gd name="T51" fmla="*/ 848 h 1232"/>
                <a:gd name="T52" fmla="*/ 966 w 2401"/>
                <a:gd name="T53" fmla="*/ 794 h 1232"/>
                <a:gd name="T54" fmla="*/ 1212 w 2401"/>
                <a:gd name="T55" fmla="*/ 782 h 1232"/>
                <a:gd name="T56" fmla="*/ 1416 w 2401"/>
                <a:gd name="T57" fmla="*/ 872 h 1232"/>
                <a:gd name="T58" fmla="*/ 1464 w 2401"/>
                <a:gd name="T59" fmla="*/ 932 h 1232"/>
                <a:gd name="T60" fmla="*/ 1440 w 2401"/>
                <a:gd name="T61" fmla="*/ 992 h 1232"/>
                <a:gd name="T62" fmla="*/ 1302 w 2401"/>
                <a:gd name="T63" fmla="*/ 1040 h 1232"/>
                <a:gd name="T64" fmla="*/ 1158 w 2401"/>
                <a:gd name="T65" fmla="*/ 1100 h 1232"/>
                <a:gd name="T66" fmla="*/ 1093 w 2401"/>
                <a:gd name="T67" fmla="*/ 1148 h 1232"/>
                <a:gd name="T68" fmla="*/ 1075 w 2401"/>
                <a:gd name="T69" fmla="*/ 1208 h 1232"/>
                <a:gd name="T70" fmla="*/ 1093 w 2401"/>
                <a:gd name="T71" fmla="*/ 1232 h 1232"/>
                <a:gd name="T72" fmla="*/ 1152 w 2401"/>
                <a:gd name="T73" fmla="*/ 1226 h 1232"/>
                <a:gd name="T74" fmla="*/ 1332 w 2401"/>
                <a:gd name="T75" fmla="*/ 1208 h 1232"/>
                <a:gd name="T76" fmla="*/ 1434 w 2401"/>
                <a:gd name="T77" fmla="*/ 1184 h 1232"/>
                <a:gd name="T78" fmla="*/ 1464 w 2401"/>
                <a:gd name="T79" fmla="*/ 1172 h 1232"/>
                <a:gd name="T80" fmla="*/ 1578 w 2401"/>
                <a:gd name="T81" fmla="*/ 1130 h 1232"/>
                <a:gd name="T82" fmla="*/ 1758 w 2401"/>
                <a:gd name="T83" fmla="*/ 1064 h 1232"/>
                <a:gd name="T84" fmla="*/ 1872 w 2401"/>
                <a:gd name="T85" fmla="*/ 962 h 1232"/>
                <a:gd name="T86" fmla="*/ 1986 w 2401"/>
                <a:gd name="T87" fmla="*/ 800 h 1232"/>
                <a:gd name="T88" fmla="*/ 2166 w 2401"/>
                <a:gd name="T89" fmla="*/ 650 h 1232"/>
                <a:gd name="T90" fmla="*/ 2257 w 2401"/>
                <a:gd name="T91" fmla="*/ 590 h 1232"/>
                <a:gd name="T92" fmla="*/ 2400 w 2401"/>
                <a:gd name="T93" fmla="*/ 57 h 12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400" y="518"/>
                  </a:lnTo>
                  <a:lnTo>
                    <a:pt x="2400" y="57"/>
                  </a:lnTo>
                  <a:lnTo>
                    <a:pt x="2401" y="0"/>
                  </a:lnTo>
                  <a:lnTo>
                    <a:pt x="2310" y="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51206" name="Freeform 6"/>
            <p:cNvSpPr>
              <a:spLocks/>
            </p:cNvSpPr>
            <p:nvPr userDrawn="1"/>
          </p:nvSpPr>
          <p:spPr bwMode="hidden">
            <a:xfrm>
              <a:off x="3792" y="1536"/>
              <a:ext cx="1968" cy="762"/>
            </a:xfrm>
            <a:custGeom>
              <a:avLst/>
              <a:gdLst>
                <a:gd name="T0" fmla="*/ 965 w 1968"/>
                <a:gd name="T1" fmla="*/ 165 h 762"/>
                <a:gd name="T2" fmla="*/ 696 w 1968"/>
                <a:gd name="T3" fmla="*/ 200 h 762"/>
                <a:gd name="T4" fmla="*/ 693 w 1968"/>
                <a:gd name="T5" fmla="*/ 237 h 762"/>
                <a:gd name="T6" fmla="*/ 924 w 1968"/>
                <a:gd name="T7" fmla="*/ 258 h 762"/>
                <a:gd name="T8" fmla="*/ 993 w 1968"/>
                <a:gd name="T9" fmla="*/ 267 h 762"/>
                <a:gd name="T10" fmla="*/ 681 w 1968"/>
                <a:gd name="T11" fmla="*/ 291 h 762"/>
                <a:gd name="T12" fmla="*/ 633 w 1968"/>
                <a:gd name="T13" fmla="*/ 309 h 762"/>
                <a:gd name="T14" fmla="*/ 645 w 1968"/>
                <a:gd name="T15" fmla="*/ 336 h 762"/>
                <a:gd name="T16" fmla="*/ 672 w 1968"/>
                <a:gd name="T17" fmla="*/ 351 h 762"/>
                <a:gd name="T18" fmla="*/ 984 w 1968"/>
                <a:gd name="T19" fmla="*/ 333 h 762"/>
                <a:gd name="T20" fmla="*/ 1080 w 1968"/>
                <a:gd name="T21" fmla="*/ 357 h 762"/>
                <a:gd name="T22" fmla="*/ 624 w 1968"/>
                <a:gd name="T23" fmla="*/ 492 h 762"/>
                <a:gd name="T24" fmla="*/ 616 w 1968"/>
                <a:gd name="T25" fmla="*/ 536 h 762"/>
                <a:gd name="T26" fmla="*/ 8 w 1968"/>
                <a:gd name="T27" fmla="*/ 724 h 762"/>
                <a:gd name="T28" fmla="*/ 0 w 1968"/>
                <a:gd name="T29" fmla="*/ 756 h 762"/>
                <a:gd name="T30" fmla="*/ 27 w 1968"/>
                <a:gd name="T31" fmla="*/ 762 h 762"/>
                <a:gd name="T32" fmla="*/ 664 w 1968"/>
                <a:gd name="T33" fmla="*/ 564 h 762"/>
                <a:gd name="T34" fmla="*/ 856 w 1968"/>
                <a:gd name="T35" fmla="*/ 600 h 762"/>
                <a:gd name="T36" fmla="*/ 1158 w 1968"/>
                <a:gd name="T37" fmla="*/ 507 h 762"/>
                <a:gd name="T38" fmla="*/ 1434 w 1968"/>
                <a:gd name="T39" fmla="*/ 465 h 762"/>
                <a:gd name="T40" fmla="*/ 1572 w 1968"/>
                <a:gd name="T41" fmla="*/ 368 h 762"/>
                <a:gd name="T42" fmla="*/ 1712 w 1968"/>
                <a:gd name="T43" fmla="*/ 340 h 762"/>
                <a:gd name="T44" fmla="*/ 1856 w 1968"/>
                <a:gd name="T45" fmla="*/ 328 h 762"/>
                <a:gd name="T46" fmla="*/ 1968 w 1968"/>
                <a:gd name="T47" fmla="*/ 330 h 762"/>
                <a:gd name="T48" fmla="*/ 1968 w 1968"/>
                <a:gd name="T49" fmla="*/ 0 h 762"/>
                <a:gd name="T50" fmla="*/ 1934 w 1968"/>
                <a:gd name="T51" fmla="*/ 3 h 762"/>
                <a:gd name="T52" fmla="*/ 1832 w 1968"/>
                <a:gd name="T53" fmla="*/ 5 h 762"/>
                <a:gd name="T54" fmla="*/ 1682 w 1968"/>
                <a:gd name="T55" fmla="*/ 35 h 762"/>
                <a:gd name="T56" fmla="*/ 1643 w 1968"/>
                <a:gd name="T57" fmla="*/ 72 h 762"/>
                <a:gd name="T58" fmla="*/ 1392 w 1968"/>
                <a:gd name="T59" fmla="*/ 119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36" name="Freeform 7"/>
            <p:cNvSpPr>
              <a:spLocks/>
            </p:cNvSpPr>
            <p:nvPr userDrawn="1"/>
          </p:nvSpPr>
          <p:spPr bwMode="hidden">
            <a:xfrm>
              <a:off x="3599" y="2477"/>
              <a:ext cx="186" cy="120"/>
            </a:xfrm>
            <a:custGeom>
              <a:avLst/>
              <a:gdLst>
                <a:gd name="T0" fmla="*/ 186 w 185"/>
                <a:gd name="T1" fmla="*/ 0 h 120"/>
                <a:gd name="T2" fmla="*/ 186 w 185"/>
                <a:gd name="T3" fmla="*/ 6 h 120"/>
                <a:gd name="T4" fmla="*/ 186 w 185"/>
                <a:gd name="T5" fmla="*/ 18 h 120"/>
                <a:gd name="T6" fmla="*/ 186 w 185"/>
                <a:gd name="T7" fmla="*/ 36 h 120"/>
                <a:gd name="T8" fmla="*/ 180 w 185"/>
                <a:gd name="T9" fmla="*/ 54 h 120"/>
                <a:gd name="T10" fmla="*/ 162 w 185"/>
                <a:gd name="T11" fmla="*/ 72 h 120"/>
                <a:gd name="T12" fmla="*/ 138 w 185"/>
                <a:gd name="T13" fmla="*/ 96 h 120"/>
                <a:gd name="T14" fmla="*/ 102 w 185"/>
                <a:gd name="T15" fmla="*/ 108 h 120"/>
                <a:gd name="T16" fmla="*/ 47 w 185"/>
                <a:gd name="T17" fmla="*/ 120 h 120"/>
                <a:gd name="T18" fmla="*/ 29 w 185"/>
                <a:gd name="T19" fmla="*/ 120 h 120"/>
                <a:gd name="T20" fmla="*/ 17 w 185"/>
                <a:gd name="T21" fmla="*/ 114 h 120"/>
                <a:gd name="T22" fmla="*/ 0 w 185"/>
                <a:gd name="T23" fmla="*/ 96 h 120"/>
                <a:gd name="T24" fmla="*/ 0 w 185"/>
                <a:gd name="T25" fmla="*/ 78 h 120"/>
                <a:gd name="T26" fmla="*/ 0 w 185"/>
                <a:gd name="T27" fmla="*/ 72 h 120"/>
                <a:gd name="T28" fmla="*/ 186 w 185"/>
                <a:gd name="T29" fmla="*/ 0 h 120"/>
                <a:gd name="T30" fmla="*/ 186 w 185"/>
                <a:gd name="T31" fmla="*/ 0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037" name="Freeform 8"/>
            <p:cNvSpPr>
              <a:spLocks/>
            </p:cNvSpPr>
            <p:nvPr userDrawn="1"/>
          </p:nvSpPr>
          <p:spPr bwMode="hidden">
            <a:xfrm>
              <a:off x="3779" y="2393"/>
              <a:ext cx="185" cy="120"/>
            </a:xfrm>
            <a:custGeom>
              <a:avLst/>
              <a:gdLst>
                <a:gd name="T0" fmla="*/ 185 w 185"/>
                <a:gd name="T1" fmla="*/ 0 h 120"/>
                <a:gd name="T2" fmla="*/ 185 w 185"/>
                <a:gd name="T3" fmla="*/ 6 h 120"/>
                <a:gd name="T4" fmla="*/ 179 w 185"/>
                <a:gd name="T5" fmla="*/ 24 h 120"/>
                <a:gd name="T6" fmla="*/ 167 w 185"/>
                <a:gd name="T7" fmla="*/ 42 h 120"/>
                <a:gd name="T8" fmla="*/ 149 w 185"/>
                <a:gd name="T9" fmla="*/ 66 h 120"/>
                <a:gd name="T10" fmla="*/ 131 w 185"/>
                <a:gd name="T11" fmla="*/ 90 h 120"/>
                <a:gd name="T12" fmla="*/ 102 w 185"/>
                <a:gd name="T13" fmla="*/ 108 h 120"/>
                <a:gd name="T14" fmla="*/ 66 w 185"/>
                <a:gd name="T15" fmla="*/ 120 h 120"/>
                <a:gd name="T16" fmla="*/ 18 w 185"/>
                <a:gd name="T17" fmla="*/ 120 h 120"/>
                <a:gd name="T18" fmla="*/ 0 w 185"/>
                <a:gd name="T19" fmla="*/ 60 h 120"/>
                <a:gd name="T20" fmla="*/ 185 w 185"/>
                <a:gd name="T21" fmla="*/ 0 h 120"/>
                <a:gd name="T22" fmla="*/ 185 w 185"/>
                <a:gd name="T23" fmla="*/ 0 h 1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038" name="Freeform 9"/>
            <p:cNvSpPr>
              <a:spLocks/>
            </p:cNvSpPr>
            <p:nvPr userDrawn="1"/>
          </p:nvSpPr>
          <p:spPr bwMode="hidden">
            <a:xfrm>
              <a:off x="3839" y="1836"/>
              <a:ext cx="528" cy="275"/>
            </a:xfrm>
            <a:custGeom>
              <a:avLst/>
              <a:gdLst>
                <a:gd name="T0" fmla="*/ 0 w 526"/>
                <a:gd name="T1" fmla="*/ 275 h 275"/>
                <a:gd name="T2" fmla="*/ 0 w 526"/>
                <a:gd name="T3" fmla="*/ 269 h 275"/>
                <a:gd name="T4" fmla="*/ 6 w 526"/>
                <a:gd name="T5" fmla="*/ 251 h 275"/>
                <a:gd name="T6" fmla="*/ 6 w 526"/>
                <a:gd name="T7" fmla="*/ 239 h 275"/>
                <a:gd name="T8" fmla="*/ 12 w 526"/>
                <a:gd name="T9" fmla="*/ 227 h 275"/>
                <a:gd name="T10" fmla="*/ 18 w 526"/>
                <a:gd name="T11" fmla="*/ 221 h 275"/>
                <a:gd name="T12" fmla="*/ 36 w 526"/>
                <a:gd name="T13" fmla="*/ 215 h 275"/>
                <a:gd name="T14" fmla="*/ 77 w 526"/>
                <a:gd name="T15" fmla="*/ 203 h 275"/>
                <a:gd name="T16" fmla="*/ 138 w 526"/>
                <a:gd name="T17" fmla="*/ 179 h 275"/>
                <a:gd name="T18" fmla="*/ 210 w 526"/>
                <a:gd name="T19" fmla="*/ 143 h 275"/>
                <a:gd name="T20" fmla="*/ 252 w 526"/>
                <a:gd name="T21" fmla="*/ 120 h 275"/>
                <a:gd name="T22" fmla="*/ 300 w 526"/>
                <a:gd name="T23" fmla="*/ 96 h 275"/>
                <a:gd name="T24" fmla="*/ 395 w 526"/>
                <a:gd name="T25" fmla="*/ 48 h 275"/>
                <a:gd name="T26" fmla="*/ 444 w 526"/>
                <a:gd name="T27" fmla="*/ 30 h 275"/>
                <a:gd name="T28" fmla="*/ 480 w 526"/>
                <a:gd name="T29" fmla="*/ 12 h 275"/>
                <a:gd name="T30" fmla="*/ 504 w 526"/>
                <a:gd name="T31" fmla="*/ 6 h 275"/>
                <a:gd name="T32" fmla="*/ 522 w 526"/>
                <a:gd name="T33" fmla="*/ 0 h 275"/>
                <a:gd name="T34" fmla="*/ 528 w 526"/>
                <a:gd name="T35" fmla="*/ 0 h 275"/>
                <a:gd name="T36" fmla="*/ 522 w 526"/>
                <a:gd name="T37" fmla="*/ 6 h 275"/>
                <a:gd name="T38" fmla="*/ 510 w 526"/>
                <a:gd name="T39" fmla="*/ 12 h 275"/>
                <a:gd name="T40" fmla="*/ 486 w 526"/>
                <a:gd name="T41" fmla="*/ 24 h 275"/>
                <a:gd name="T42" fmla="*/ 462 w 526"/>
                <a:gd name="T43" fmla="*/ 42 h 275"/>
                <a:gd name="T44" fmla="*/ 438 w 526"/>
                <a:gd name="T45" fmla="*/ 54 h 275"/>
                <a:gd name="T46" fmla="*/ 395 w 526"/>
                <a:gd name="T47" fmla="*/ 78 h 275"/>
                <a:gd name="T48" fmla="*/ 341 w 526"/>
                <a:gd name="T49" fmla="*/ 108 h 275"/>
                <a:gd name="T50" fmla="*/ 276 w 526"/>
                <a:gd name="T51" fmla="*/ 143 h 275"/>
                <a:gd name="T52" fmla="*/ 131 w 526"/>
                <a:gd name="T53" fmla="*/ 221 h 275"/>
                <a:gd name="T54" fmla="*/ 65 w 526"/>
                <a:gd name="T55" fmla="*/ 251 h 275"/>
                <a:gd name="T56" fmla="*/ 0 w 526"/>
                <a:gd name="T57" fmla="*/ 275 h 275"/>
                <a:gd name="T58" fmla="*/ 0 w 526"/>
                <a:gd name="T59" fmla="*/ 275 h 27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039" name="Freeform 10"/>
            <p:cNvSpPr>
              <a:spLocks/>
            </p:cNvSpPr>
            <p:nvPr userDrawn="1"/>
          </p:nvSpPr>
          <p:spPr bwMode="hidden">
            <a:xfrm>
              <a:off x="3676" y="2015"/>
              <a:ext cx="721" cy="306"/>
            </a:xfrm>
            <a:custGeom>
              <a:avLst/>
              <a:gdLst>
                <a:gd name="T0" fmla="*/ 48 w 718"/>
                <a:gd name="T1" fmla="*/ 216 h 306"/>
                <a:gd name="T2" fmla="*/ 30 w 718"/>
                <a:gd name="T3" fmla="*/ 252 h 306"/>
                <a:gd name="T4" fmla="*/ 12 w 718"/>
                <a:gd name="T5" fmla="*/ 282 h 306"/>
                <a:gd name="T6" fmla="*/ 6 w 718"/>
                <a:gd name="T7" fmla="*/ 300 h 306"/>
                <a:gd name="T8" fmla="*/ 0 w 718"/>
                <a:gd name="T9" fmla="*/ 306 h 306"/>
                <a:gd name="T10" fmla="*/ 48 w 718"/>
                <a:gd name="T11" fmla="*/ 276 h 306"/>
                <a:gd name="T12" fmla="*/ 84 w 718"/>
                <a:gd name="T13" fmla="*/ 252 h 306"/>
                <a:gd name="T14" fmla="*/ 108 w 718"/>
                <a:gd name="T15" fmla="*/ 234 h 306"/>
                <a:gd name="T16" fmla="*/ 121 w 718"/>
                <a:gd name="T17" fmla="*/ 228 h 306"/>
                <a:gd name="T18" fmla="*/ 127 w 718"/>
                <a:gd name="T19" fmla="*/ 228 h 306"/>
                <a:gd name="T20" fmla="*/ 145 w 718"/>
                <a:gd name="T21" fmla="*/ 222 h 306"/>
                <a:gd name="T22" fmla="*/ 169 w 718"/>
                <a:gd name="T23" fmla="*/ 216 h 306"/>
                <a:gd name="T24" fmla="*/ 199 w 718"/>
                <a:gd name="T25" fmla="*/ 204 h 306"/>
                <a:gd name="T26" fmla="*/ 276 w 718"/>
                <a:gd name="T27" fmla="*/ 180 h 306"/>
                <a:gd name="T28" fmla="*/ 373 w 718"/>
                <a:gd name="T29" fmla="*/ 156 h 306"/>
                <a:gd name="T30" fmla="*/ 463 w 718"/>
                <a:gd name="T31" fmla="*/ 126 h 306"/>
                <a:gd name="T32" fmla="*/ 546 w 718"/>
                <a:gd name="T33" fmla="*/ 102 h 306"/>
                <a:gd name="T34" fmla="*/ 576 w 718"/>
                <a:gd name="T35" fmla="*/ 90 h 306"/>
                <a:gd name="T36" fmla="*/ 607 w 718"/>
                <a:gd name="T37" fmla="*/ 84 h 306"/>
                <a:gd name="T38" fmla="*/ 625 w 718"/>
                <a:gd name="T39" fmla="*/ 78 h 306"/>
                <a:gd name="T40" fmla="*/ 631 w 718"/>
                <a:gd name="T41" fmla="*/ 72 h 306"/>
                <a:gd name="T42" fmla="*/ 637 w 718"/>
                <a:gd name="T43" fmla="*/ 66 h 306"/>
                <a:gd name="T44" fmla="*/ 655 w 718"/>
                <a:gd name="T45" fmla="*/ 60 h 306"/>
                <a:gd name="T46" fmla="*/ 697 w 718"/>
                <a:gd name="T47" fmla="*/ 30 h 306"/>
                <a:gd name="T48" fmla="*/ 715 w 718"/>
                <a:gd name="T49" fmla="*/ 18 h 306"/>
                <a:gd name="T50" fmla="*/ 721 w 718"/>
                <a:gd name="T51" fmla="*/ 6 h 306"/>
                <a:gd name="T52" fmla="*/ 715 w 718"/>
                <a:gd name="T53" fmla="*/ 0 h 306"/>
                <a:gd name="T54" fmla="*/ 691 w 718"/>
                <a:gd name="T55" fmla="*/ 0 h 306"/>
                <a:gd name="T56" fmla="*/ 631 w 718"/>
                <a:gd name="T57" fmla="*/ 0 h 306"/>
                <a:gd name="T58" fmla="*/ 582 w 718"/>
                <a:gd name="T59" fmla="*/ 0 h 306"/>
                <a:gd name="T60" fmla="*/ 546 w 718"/>
                <a:gd name="T61" fmla="*/ 0 h 306"/>
                <a:gd name="T62" fmla="*/ 516 w 718"/>
                <a:gd name="T63" fmla="*/ 18 h 306"/>
                <a:gd name="T64" fmla="*/ 487 w 718"/>
                <a:gd name="T65" fmla="*/ 42 h 306"/>
                <a:gd name="T66" fmla="*/ 469 w 718"/>
                <a:gd name="T67" fmla="*/ 54 h 306"/>
                <a:gd name="T68" fmla="*/ 451 w 718"/>
                <a:gd name="T69" fmla="*/ 60 h 306"/>
                <a:gd name="T70" fmla="*/ 427 w 718"/>
                <a:gd name="T71" fmla="*/ 60 h 306"/>
                <a:gd name="T72" fmla="*/ 391 w 718"/>
                <a:gd name="T73" fmla="*/ 66 h 306"/>
                <a:gd name="T74" fmla="*/ 348 w 718"/>
                <a:gd name="T75" fmla="*/ 84 h 306"/>
                <a:gd name="T76" fmla="*/ 312 w 718"/>
                <a:gd name="T77" fmla="*/ 108 h 306"/>
                <a:gd name="T78" fmla="*/ 288 w 718"/>
                <a:gd name="T79" fmla="*/ 126 h 306"/>
                <a:gd name="T80" fmla="*/ 276 w 718"/>
                <a:gd name="T81" fmla="*/ 132 h 306"/>
                <a:gd name="T82" fmla="*/ 258 w 718"/>
                <a:gd name="T83" fmla="*/ 138 h 306"/>
                <a:gd name="T84" fmla="*/ 222 w 718"/>
                <a:gd name="T85" fmla="*/ 138 h 306"/>
                <a:gd name="T86" fmla="*/ 187 w 718"/>
                <a:gd name="T87" fmla="*/ 138 h 306"/>
                <a:gd name="T88" fmla="*/ 181 w 718"/>
                <a:gd name="T89" fmla="*/ 138 h 306"/>
                <a:gd name="T90" fmla="*/ 175 w 718"/>
                <a:gd name="T91" fmla="*/ 138 h 306"/>
                <a:gd name="T92" fmla="*/ 114 w 718"/>
                <a:gd name="T93" fmla="*/ 162 h 306"/>
                <a:gd name="T94" fmla="*/ 48 w 718"/>
                <a:gd name="T95" fmla="*/ 216 h 306"/>
                <a:gd name="T96" fmla="*/ 48 w 718"/>
                <a:gd name="T97" fmla="*/ 216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1040" name="Freeform 11"/>
            <p:cNvSpPr>
              <a:spLocks/>
            </p:cNvSpPr>
            <p:nvPr userDrawn="1"/>
          </p:nvSpPr>
          <p:spPr bwMode="hidden">
            <a:xfrm>
              <a:off x="3358" y="1890"/>
              <a:ext cx="2400" cy="881"/>
            </a:xfrm>
            <a:custGeom>
              <a:avLst/>
              <a:gdLst>
                <a:gd name="T0" fmla="*/ 2238 w 2392"/>
                <a:gd name="T1" fmla="*/ 54 h 881"/>
                <a:gd name="T2" fmla="*/ 2196 w 2392"/>
                <a:gd name="T3" fmla="*/ 54 h 881"/>
                <a:gd name="T4" fmla="*/ 2154 w 2392"/>
                <a:gd name="T5" fmla="*/ 66 h 881"/>
                <a:gd name="T6" fmla="*/ 2028 w 2392"/>
                <a:gd name="T7" fmla="*/ 101 h 881"/>
                <a:gd name="T8" fmla="*/ 1963 w 2392"/>
                <a:gd name="T9" fmla="*/ 119 h 881"/>
                <a:gd name="T10" fmla="*/ 1866 w 2392"/>
                <a:gd name="T11" fmla="*/ 167 h 881"/>
                <a:gd name="T12" fmla="*/ 1842 w 2392"/>
                <a:gd name="T13" fmla="*/ 245 h 881"/>
                <a:gd name="T14" fmla="*/ 1848 w 2392"/>
                <a:gd name="T15" fmla="*/ 305 h 881"/>
                <a:gd name="T16" fmla="*/ 1764 w 2392"/>
                <a:gd name="T17" fmla="*/ 317 h 881"/>
                <a:gd name="T18" fmla="*/ 1602 w 2392"/>
                <a:gd name="T19" fmla="*/ 263 h 881"/>
                <a:gd name="T20" fmla="*/ 1512 w 2392"/>
                <a:gd name="T21" fmla="*/ 257 h 881"/>
                <a:gd name="T22" fmla="*/ 1404 w 2392"/>
                <a:gd name="T23" fmla="*/ 311 h 881"/>
                <a:gd name="T24" fmla="*/ 1338 w 2392"/>
                <a:gd name="T25" fmla="*/ 353 h 881"/>
                <a:gd name="T26" fmla="*/ 1314 w 2392"/>
                <a:gd name="T27" fmla="*/ 359 h 881"/>
                <a:gd name="T28" fmla="*/ 1218 w 2392"/>
                <a:gd name="T29" fmla="*/ 371 h 881"/>
                <a:gd name="T30" fmla="*/ 1164 w 2392"/>
                <a:gd name="T31" fmla="*/ 365 h 881"/>
                <a:gd name="T32" fmla="*/ 1057 w 2392"/>
                <a:gd name="T33" fmla="*/ 371 h 881"/>
                <a:gd name="T34" fmla="*/ 960 w 2392"/>
                <a:gd name="T35" fmla="*/ 383 h 881"/>
                <a:gd name="T36" fmla="*/ 924 w 2392"/>
                <a:gd name="T37" fmla="*/ 401 h 881"/>
                <a:gd name="T38" fmla="*/ 822 w 2392"/>
                <a:gd name="T39" fmla="*/ 419 h 881"/>
                <a:gd name="T40" fmla="*/ 781 w 2392"/>
                <a:gd name="T41" fmla="*/ 419 h 881"/>
                <a:gd name="T42" fmla="*/ 666 w 2392"/>
                <a:gd name="T43" fmla="*/ 437 h 881"/>
                <a:gd name="T44" fmla="*/ 600 w 2392"/>
                <a:gd name="T45" fmla="*/ 473 h 881"/>
                <a:gd name="T46" fmla="*/ 505 w 2392"/>
                <a:gd name="T47" fmla="*/ 467 h 881"/>
                <a:gd name="T48" fmla="*/ 432 w 2392"/>
                <a:gd name="T49" fmla="*/ 491 h 881"/>
                <a:gd name="T50" fmla="*/ 414 w 2392"/>
                <a:gd name="T51" fmla="*/ 539 h 881"/>
                <a:gd name="T52" fmla="*/ 348 w 2392"/>
                <a:gd name="T53" fmla="*/ 569 h 881"/>
                <a:gd name="T54" fmla="*/ 223 w 2392"/>
                <a:gd name="T55" fmla="*/ 599 h 881"/>
                <a:gd name="T56" fmla="*/ 138 w 2392"/>
                <a:gd name="T57" fmla="*/ 647 h 881"/>
                <a:gd name="T58" fmla="*/ 108 w 2392"/>
                <a:gd name="T59" fmla="*/ 659 h 881"/>
                <a:gd name="T60" fmla="*/ 0 w 2392"/>
                <a:gd name="T61" fmla="*/ 671 h 881"/>
                <a:gd name="T62" fmla="*/ 84 w 2392"/>
                <a:gd name="T63" fmla="*/ 695 h 881"/>
                <a:gd name="T64" fmla="*/ 264 w 2392"/>
                <a:gd name="T65" fmla="*/ 653 h 881"/>
                <a:gd name="T66" fmla="*/ 475 w 2392"/>
                <a:gd name="T67" fmla="*/ 569 h 881"/>
                <a:gd name="T68" fmla="*/ 570 w 2392"/>
                <a:gd name="T69" fmla="*/ 521 h 881"/>
                <a:gd name="T70" fmla="*/ 648 w 2392"/>
                <a:gd name="T71" fmla="*/ 515 h 881"/>
                <a:gd name="T72" fmla="*/ 876 w 2392"/>
                <a:gd name="T73" fmla="*/ 461 h 881"/>
                <a:gd name="T74" fmla="*/ 1152 w 2392"/>
                <a:gd name="T75" fmla="*/ 425 h 881"/>
                <a:gd name="T76" fmla="*/ 1296 w 2392"/>
                <a:gd name="T77" fmla="*/ 461 h 881"/>
                <a:gd name="T78" fmla="*/ 1422 w 2392"/>
                <a:gd name="T79" fmla="*/ 533 h 881"/>
                <a:gd name="T80" fmla="*/ 1440 w 2392"/>
                <a:gd name="T81" fmla="*/ 617 h 881"/>
                <a:gd name="T82" fmla="*/ 1381 w 2392"/>
                <a:gd name="T83" fmla="*/ 653 h 881"/>
                <a:gd name="T84" fmla="*/ 1230 w 2392"/>
                <a:gd name="T85" fmla="*/ 701 h 881"/>
                <a:gd name="T86" fmla="*/ 1116 w 2392"/>
                <a:gd name="T87" fmla="*/ 755 h 881"/>
                <a:gd name="T88" fmla="*/ 1069 w 2392"/>
                <a:gd name="T89" fmla="*/ 809 h 881"/>
                <a:gd name="T90" fmla="*/ 1081 w 2392"/>
                <a:gd name="T91" fmla="*/ 869 h 881"/>
                <a:gd name="T92" fmla="*/ 1110 w 2392"/>
                <a:gd name="T93" fmla="*/ 881 h 881"/>
                <a:gd name="T94" fmla="*/ 1212 w 2392"/>
                <a:gd name="T95" fmla="*/ 869 h 881"/>
                <a:gd name="T96" fmla="*/ 1393 w 2392"/>
                <a:gd name="T97" fmla="*/ 857 h 881"/>
                <a:gd name="T98" fmla="*/ 1446 w 2392"/>
                <a:gd name="T99" fmla="*/ 851 h 881"/>
                <a:gd name="T100" fmla="*/ 1488 w 2392"/>
                <a:gd name="T101" fmla="*/ 833 h 881"/>
                <a:gd name="T102" fmla="*/ 1681 w 2392"/>
                <a:gd name="T103" fmla="*/ 743 h 881"/>
                <a:gd name="T104" fmla="*/ 1812 w 2392"/>
                <a:gd name="T105" fmla="*/ 689 h 881"/>
                <a:gd name="T106" fmla="*/ 1890 w 2392"/>
                <a:gd name="T107" fmla="*/ 581 h 881"/>
                <a:gd name="T108" fmla="*/ 2046 w 2392"/>
                <a:gd name="T109" fmla="*/ 389 h 881"/>
                <a:gd name="T110" fmla="*/ 2214 w 2392"/>
                <a:gd name="T111" fmla="*/ 269 h 881"/>
                <a:gd name="T112" fmla="*/ 2257 w 2392"/>
                <a:gd name="T113" fmla="*/ 239 h 881"/>
                <a:gd name="T114" fmla="*/ 2400 w 2392"/>
                <a:gd name="T115" fmla="*/ 0 h 881"/>
                <a:gd name="T116" fmla="*/ 2310 w 2392"/>
                <a:gd name="T117" fmla="*/ 36 h 88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392" h="881">
                  <a:moveTo>
                    <a:pt x="2302" y="36"/>
                  </a:moveTo>
                  <a:lnTo>
                    <a:pt x="2266" y="48"/>
                  </a:lnTo>
                  <a:lnTo>
                    <a:pt x="2231" y="54"/>
                  </a:lnTo>
                  <a:lnTo>
                    <a:pt x="2201" y="54"/>
                  </a:lnTo>
                  <a:lnTo>
                    <a:pt x="2195"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392" y="167"/>
                  </a:lnTo>
                  <a:lnTo>
                    <a:pt x="2392" y="60"/>
                  </a:lnTo>
                  <a:lnTo>
                    <a:pt x="2392" y="0"/>
                  </a:lnTo>
                  <a:lnTo>
                    <a:pt x="2344" y="18"/>
                  </a:lnTo>
                  <a:lnTo>
                    <a:pt x="2302"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51212" name="Freeform 12"/>
            <p:cNvSpPr>
              <a:spLocks/>
            </p:cNvSpPr>
            <p:nvPr userDrawn="1"/>
          </p:nvSpPr>
          <p:spPr bwMode="hidden">
            <a:xfrm>
              <a:off x="3839" y="1854"/>
              <a:ext cx="577" cy="258"/>
            </a:xfrm>
            <a:custGeom>
              <a:avLst/>
              <a:gdLst>
                <a:gd name="T0" fmla="*/ 30 w 550"/>
                <a:gd name="T1" fmla="*/ 245 h 257"/>
                <a:gd name="T2" fmla="*/ 18 w 550"/>
                <a:gd name="T3" fmla="*/ 251 h 257"/>
                <a:gd name="T4" fmla="*/ 6 w 550"/>
                <a:gd name="T5" fmla="*/ 257 h 257"/>
                <a:gd name="T6" fmla="*/ 0 w 550"/>
                <a:gd name="T7" fmla="*/ 257 h 257"/>
                <a:gd name="T8" fmla="*/ 305 w 550"/>
                <a:gd name="T9" fmla="*/ 113 h 257"/>
                <a:gd name="T10" fmla="*/ 520 w 550"/>
                <a:gd name="T11" fmla="*/ 0 h 257"/>
                <a:gd name="T12" fmla="*/ 526 w 550"/>
                <a:gd name="T13" fmla="*/ 6 h 257"/>
                <a:gd name="T14" fmla="*/ 544 w 550"/>
                <a:gd name="T15" fmla="*/ 18 h 257"/>
                <a:gd name="T16" fmla="*/ 550 w 550"/>
                <a:gd name="T17" fmla="*/ 24 h 257"/>
                <a:gd name="T18" fmla="*/ 550 w 550"/>
                <a:gd name="T19" fmla="*/ 36 h 257"/>
                <a:gd name="T20" fmla="*/ 544 w 550"/>
                <a:gd name="T21" fmla="*/ 42 h 257"/>
                <a:gd name="T22" fmla="*/ 526 w 550"/>
                <a:gd name="T23" fmla="*/ 54 h 257"/>
                <a:gd name="T24" fmla="*/ 514 w 550"/>
                <a:gd name="T25" fmla="*/ 60 h 257"/>
                <a:gd name="T26" fmla="*/ 502 w 550"/>
                <a:gd name="T27" fmla="*/ 66 h 257"/>
                <a:gd name="T28" fmla="*/ 448 w 550"/>
                <a:gd name="T29" fmla="*/ 84 h 257"/>
                <a:gd name="T30" fmla="*/ 382 w 550"/>
                <a:gd name="T31" fmla="*/ 113 h 257"/>
                <a:gd name="T32" fmla="*/ 305 w 550"/>
                <a:gd name="T33" fmla="*/ 143 h 257"/>
                <a:gd name="T34" fmla="*/ 227 w 550"/>
                <a:gd name="T35" fmla="*/ 173 h 257"/>
                <a:gd name="T36" fmla="*/ 149 w 550"/>
                <a:gd name="T37" fmla="*/ 203 h 257"/>
                <a:gd name="T38" fmla="*/ 83 w 550"/>
                <a:gd name="T39" fmla="*/ 227 h 257"/>
                <a:gd name="T40" fmla="*/ 30 w 550"/>
                <a:gd name="T41" fmla="*/ 245 h 257"/>
                <a:gd name="T42" fmla="*/ 30 w 550"/>
                <a:gd name="T43" fmla="*/ 24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42" name="Freeform 13"/>
            <p:cNvSpPr>
              <a:spLocks/>
            </p:cNvSpPr>
            <p:nvPr userDrawn="1"/>
          </p:nvSpPr>
          <p:spPr bwMode="hidden">
            <a:xfrm>
              <a:off x="5327" y="1642"/>
              <a:ext cx="5" cy="1"/>
            </a:xfrm>
            <a:custGeom>
              <a:avLst/>
              <a:gdLst>
                <a:gd name="T0" fmla="*/ 0 w 5"/>
                <a:gd name="T1" fmla="*/ 0 h 1"/>
                <a:gd name="T2" fmla="*/ 5 w 5"/>
                <a:gd name="T3" fmla="*/ 0 h 1"/>
                <a:gd name="T4" fmla="*/ 0 w 5"/>
                <a:gd name="T5" fmla="*/ 0 h 1"/>
                <a:gd name="T6" fmla="*/ 0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0" y="0"/>
                  </a:moveTo>
                  <a:lnTo>
                    <a:pt x="5" y="0"/>
                  </a:lnTo>
                  <a:lnTo>
                    <a:pt x="0" y="0"/>
                  </a:lnTo>
                  <a:close/>
                </a:path>
              </a:pathLst>
            </a:custGeom>
            <a:solidFill>
              <a:srgbClr val="FED1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sp>
          <p:nvSpPr>
            <p:cNvPr id="51214" name="Freeform 14"/>
            <p:cNvSpPr>
              <a:spLocks/>
            </p:cNvSpPr>
            <p:nvPr userDrawn="1"/>
          </p:nvSpPr>
          <p:spPr bwMode="hidden">
            <a:xfrm>
              <a:off x="3839" y="1728"/>
              <a:ext cx="716" cy="383"/>
            </a:xfrm>
            <a:custGeom>
              <a:avLst/>
              <a:gdLst>
                <a:gd name="T0" fmla="*/ 659 w 716"/>
                <a:gd name="T1" fmla="*/ 6 h 383"/>
                <a:gd name="T2" fmla="*/ 588 w 716"/>
                <a:gd name="T3" fmla="*/ 42 h 383"/>
                <a:gd name="T4" fmla="*/ 515 w 716"/>
                <a:gd name="T5" fmla="*/ 84 h 383"/>
                <a:gd name="T6" fmla="*/ 509 w 716"/>
                <a:gd name="T7" fmla="*/ 90 h 383"/>
                <a:gd name="T8" fmla="*/ 485 w 716"/>
                <a:gd name="T9" fmla="*/ 102 h 383"/>
                <a:gd name="T10" fmla="*/ 455 w 716"/>
                <a:gd name="T11" fmla="*/ 120 h 383"/>
                <a:gd name="T12" fmla="*/ 425 w 716"/>
                <a:gd name="T13" fmla="*/ 138 h 383"/>
                <a:gd name="T14" fmla="*/ 371 w 716"/>
                <a:gd name="T15" fmla="*/ 168 h 383"/>
                <a:gd name="T16" fmla="*/ 306 w 716"/>
                <a:gd name="T17" fmla="*/ 198 h 383"/>
                <a:gd name="T18" fmla="*/ 186 w 716"/>
                <a:gd name="T19" fmla="*/ 251 h 383"/>
                <a:gd name="T20" fmla="*/ 131 w 716"/>
                <a:gd name="T21" fmla="*/ 269 h 383"/>
                <a:gd name="T22" fmla="*/ 89 w 716"/>
                <a:gd name="T23" fmla="*/ 287 h 383"/>
                <a:gd name="T24" fmla="*/ 53 w 716"/>
                <a:gd name="T25" fmla="*/ 305 h 383"/>
                <a:gd name="T26" fmla="*/ 36 w 716"/>
                <a:gd name="T27" fmla="*/ 311 h 383"/>
                <a:gd name="T28" fmla="*/ 12 w 716"/>
                <a:gd name="T29" fmla="*/ 329 h 383"/>
                <a:gd name="T30" fmla="*/ 0 w 716"/>
                <a:gd name="T31" fmla="*/ 353 h 383"/>
                <a:gd name="T32" fmla="*/ 0 w 716"/>
                <a:gd name="T33" fmla="*/ 371 h 383"/>
                <a:gd name="T34" fmla="*/ 0 w 716"/>
                <a:gd name="T35" fmla="*/ 383 h 383"/>
                <a:gd name="T36" fmla="*/ 0 w 716"/>
                <a:gd name="T37" fmla="*/ 383 h 383"/>
                <a:gd name="T38" fmla="*/ 12 w 716"/>
                <a:gd name="T39" fmla="*/ 371 h 383"/>
                <a:gd name="T40" fmla="*/ 30 w 716"/>
                <a:gd name="T41" fmla="*/ 353 h 383"/>
                <a:gd name="T42" fmla="*/ 53 w 716"/>
                <a:gd name="T43" fmla="*/ 335 h 383"/>
                <a:gd name="T44" fmla="*/ 77 w 716"/>
                <a:gd name="T45" fmla="*/ 317 h 383"/>
                <a:gd name="T46" fmla="*/ 101 w 716"/>
                <a:gd name="T47" fmla="*/ 311 h 383"/>
                <a:gd name="T48" fmla="*/ 131 w 716"/>
                <a:gd name="T49" fmla="*/ 299 h 383"/>
                <a:gd name="T50" fmla="*/ 204 w 716"/>
                <a:gd name="T51" fmla="*/ 269 h 383"/>
                <a:gd name="T52" fmla="*/ 240 w 716"/>
                <a:gd name="T53" fmla="*/ 251 h 383"/>
                <a:gd name="T54" fmla="*/ 270 w 716"/>
                <a:gd name="T55" fmla="*/ 239 h 383"/>
                <a:gd name="T56" fmla="*/ 294 w 716"/>
                <a:gd name="T57" fmla="*/ 228 h 383"/>
                <a:gd name="T58" fmla="*/ 312 w 716"/>
                <a:gd name="T59" fmla="*/ 222 h 383"/>
                <a:gd name="T60" fmla="*/ 330 w 716"/>
                <a:gd name="T61" fmla="*/ 210 h 383"/>
                <a:gd name="T62" fmla="*/ 365 w 716"/>
                <a:gd name="T63" fmla="*/ 186 h 383"/>
                <a:gd name="T64" fmla="*/ 419 w 716"/>
                <a:gd name="T65" fmla="*/ 156 h 383"/>
                <a:gd name="T66" fmla="*/ 473 w 716"/>
                <a:gd name="T67" fmla="*/ 120 h 383"/>
                <a:gd name="T68" fmla="*/ 527 w 716"/>
                <a:gd name="T69" fmla="*/ 90 h 383"/>
                <a:gd name="T70" fmla="*/ 576 w 716"/>
                <a:gd name="T71" fmla="*/ 60 h 383"/>
                <a:gd name="T72" fmla="*/ 612 w 716"/>
                <a:gd name="T73" fmla="*/ 42 h 383"/>
                <a:gd name="T74" fmla="*/ 629 w 716"/>
                <a:gd name="T75" fmla="*/ 36 h 383"/>
                <a:gd name="T76" fmla="*/ 647 w 716"/>
                <a:gd name="T77" fmla="*/ 30 h 383"/>
                <a:gd name="T78" fmla="*/ 677 w 716"/>
                <a:gd name="T79" fmla="*/ 18 h 383"/>
                <a:gd name="T80" fmla="*/ 701 w 716"/>
                <a:gd name="T81" fmla="*/ 6 h 383"/>
                <a:gd name="T82" fmla="*/ 713 w 716"/>
                <a:gd name="T83" fmla="*/ 0 h 383"/>
                <a:gd name="T84" fmla="*/ 713 w 716"/>
                <a:gd name="T85" fmla="*/ 0 h 383"/>
                <a:gd name="T86" fmla="*/ 659 w 716"/>
                <a:gd name="T87" fmla="*/ 6 h 383"/>
                <a:gd name="T88" fmla="*/ 716 w 716"/>
                <a:gd name="T89" fmla="*/ 6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1215" name="Freeform 15"/>
            <p:cNvSpPr>
              <a:spLocks/>
            </p:cNvSpPr>
            <p:nvPr userDrawn="1"/>
          </p:nvSpPr>
          <p:spPr bwMode="hidden">
            <a:xfrm>
              <a:off x="3453" y="2271"/>
              <a:ext cx="318" cy="225"/>
            </a:xfrm>
            <a:custGeom>
              <a:avLst/>
              <a:gdLst>
                <a:gd name="T0" fmla="*/ 6 w 318"/>
                <a:gd name="T1" fmla="*/ 225 h 225"/>
                <a:gd name="T2" fmla="*/ 0 w 318"/>
                <a:gd name="T3" fmla="*/ 195 h 225"/>
                <a:gd name="T4" fmla="*/ 315 w 318"/>
                <a:gd name="T5" fmla="*/ 0 h 225"/>
                <a:gd name="T6" fmla="*/ 303 w 318"/>
                <a:gd name="T7" fmla="*/ 27 h 225"/>
                <a:gd name="T8" fmla="*/ 318 w 318"/>
                <a:gd name="T9" fmla="*/ 42 h 225"/>
              </a:gdLst>
              <a:ahLst/>
              <a:cxnLst>
                <a:cxn ang="0">
                  <a:pos x="T0" y="T1"/>
                </a:cxn>
                <a:cxn ang="0">
                  <a:pos x="T2" y="T3"/>
                </a:cxn>
                <a:cxn ang="0">
                  <a:pos x="T4" y="T5"/>
                </a:cxn>
                <a:cxn ang="0">
                  <a:pos x="T6" y="T7"/>
                </a:cxn>
                <a:cxn ang="0">
                  <a:pos x="T8" y="T9"/>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1216" name="Freeform 16"/>
            <p:cNvSpPr>
              <a:spLocks/>
            </p:cNvSpPr>
            <p:nvPr userDrawn="1"/>
          </p:nvSpPr>
          <p:spPr bwMode="hidden">
            <a:xfrm>
              <a:off x="0" y="2658"/>
              <a:ext cx="2595" cy="933"/>
            </a:xfrm>
            <a:custGeom>
              <a:avLst/>
              <a:gdLst>
                <a:gd name="T0" fmla="*/ 1050 w 2595"/>
                <a:gd name="T1" fmla="*/ 657 h 933"/>
                <a:gd name="T2" fmla="*/ 1581 w 2595"/>
                <a:gd name="T3" fmla="*/ 690 h 933"/>
                <a:gd name="T4" fmla="*/ 1671 w 2595"/>
                <a:gd name="T5" fmla="*/ 723 h 933"/>
                <a:gd name="T6" fmla="*/ 1176 w 2595"/>
                <a:gd name="T7" fmla="*/ 621 h 933"/>
                <a:gd name="T8" fmla="*/ 1854 w 2595"/>
                <a:gd name="T9" fmla="*/ 567 h 933"/>
                <a:gd name="T10" fmla="*/ 1869 w 2595"/>
                <a:gd name="T11" fmla="*/ 612 h 933"/>
                <a:gd name="T12" fmla="*/ 2103 w 2595"/>
                <a:gd name="T13" fmla="*/ 861 h 933"/>
                <a:gd name="T14" fmla="*/ 1883 w 2595"/>
                <a:gd name="T15" fmla="*/ 520 h 933"/>
                <a:gd name="T16" fmla="*/ 1842 w 2595"/>
                <a:gd name="T17" fmla="*/ 490 h 933"/>
                <a:gd name="T18" fmla="*/ 1770 w 2595"/>
                <a:gd name="T19" fmla="*/ 466 h 933"/>
                <a:gd name="T20" fmla="*/ 1740 w 2595"/>
                <a:gd name="T21" fmla="*/ 448 h 933"/>
                <a:gd name="T22" fmla="*/ 1758 w 2595"/>
                <a:gd name="T23" fmla="*/ 436 h 933"/>
                <a:gd name="T24" fmla="*/ 1830 w 2595"/>
                <a:gd name="T25" fmla="*/ 430 h 933"/>
                <a:gd name="T26" fmla="*/ 1877 w 2595"/>
                <a:gd name="T27" fmla="*/ 424 h 933"/>
                <a:gd name="T28" fmla="*/ 1955 w 2595"/>
                <a:gd name="T29" fmla="*/ 394 h 933"/>
                <a:gd name="T30" fmla="*/ 2052 w 2595"/>
                <a:gd name="T31" fmla="*/ 396 h 933"/>
                <a:gd name="T32" fmla="*/ 2253 w 2595"/>
                <a:gd name="T33" fmla="*/ 732 h 933"/>
                <a:gd name="T34" fmla="*/ 2415 w 2595"/>
                <a:gd name="T35" fmla="*/ 933 h 933"/>
                <a:gd name="T36" fmla="*/ 2397 w 2595"/>
                <a:gd name="T37" fmla="*/ 828 h 933"/>
                <a:gd name="T38" fmla="*/ 2088 w 2595"/>
                <a:gd name="T39" fmla="*/ 400 h 933"/>
                <a:gd name="T40" fmla="*/ 2046 w 2595"/>
                <a:gd name="T41" fmla="*/ 346 h 933"/>
                <a:gd name="T42" fmla="*/ 1997 w 2595"/>
                <a:gd name="T43" fmla="*/ 304 h 933"/>
                <a:gd name="T44" fmla="*/ 1967 w 2595"/>
                <a:gd name="T45" fmla="*/ 286 h 933"/>
                <a:gd name="T46" fmla="*/ 1973 w 2595"/>
                <a:gd name="T47" fmla="*/ 286 h 933"/>
                <a:gd name="T48" fmla="*/ 2009 w 2595"/>
                <a:gd name="T49" fmla="*/ 286 h 933"/>
                <a:gd name="T50" fmla="*/ 2082 w 2595"/>
                <a:gd name="T51" fmla="*/ 322 h 933"/>
                <a:gd name="T52" fmla="*/ 2199 w 2595"/>
                <a:gd name="T53" fmla="*/ 384 h 933"/>
                <a:gd name="T54" fmla="*/ 2394 w 2595"/>
                <a:gd name="T55" fmla="*/ 448 h 933"/>
                <a:gd name="T56" fmla="*/ 2595 w 2595"/>
                <a:gd name="T57" fmla="*/ 516 h 933"/>
                <a:gd name="T58" fmla="*/ 2388 w 2595"/>
                <a:gd name="T59" fmla="*/ 424 h 933"/>
                <a:gd name="T60" fmla="*/ 2219 w 2595"/>
                <a:gd name="T61" fmla="*/ 340 h 933"/>
                <a:gd name="T62" fmla="*/ 2052 w 2595"/>
                <a:gd name="T63" fmla="*/ 280 h 933"/>
                <a:gd name="T64" fmla="*/ 1955 w 2595"/>
                <a:gd name="T65" fmla="*/ 262 h 933"/>
                <a:gd name="T66" fmla="*/ 1877 w 2595"/>
                <a:gd name="T67" fmla="*/ 274 h 933"/>
                <a:gd name="T68" fmla="*/ 1752 w 2595"/>
                <a:gd name="T69" fmla="*/ 274 h 933"/>
                <a:gd name="T70" fmla="*/ 1661 w 2595"/>
                <a:gd name="T71" fmla="*/ 292 h 933"/>
                <a:gd name="T72" fmla="*/ 1607 w 2595"/>
                <a:gd name="T73" fmla="*/ 316 h 933"/>
                <a:gd name="T74" fmla="*/ 1589 w 2595"/>
                <a:gd name="T75" fmla="*/ 322 h 933"/>
                <a:gd name="T76" fmla="*/ 1409 w 2595"/>
                <a:gd name="T77" fmla="*/ 358 h 933"/>
                <a:gd name="T78" fmla="*/ 1152 w 2595"/>
                <a:gd name="T79" fmla="*/ 442 h 933"/>
                <a:gd name="T80" fmla="*/ 966 w 2595"/>
                <a:gd name="T81" fmla="*/ 460 h 933"/>
                <a:gd name="T82" fmla="*/ 870 w 2595"/>
                <a:gd name="T83" fmla="*/ 442 h 933"/>
                <a:gd name="T84" fmla="*/ 828 w 2595"/>
                <a:gd name="T85" fmla="*/ 430 h 933"/>
                <a:gd name="T86" fmla="*/ 743 w 2595"/>
                <a:gd name="T87" fmla="*/ 388 h 933"/>
                <a:gd name="T88" fmla="*/ 636 w 2595"/>
                <a:gd name="T89" fmla="*/ 334 h 933"/>
                <a:gd name="T90" fmla="*/ 467 w 2595"/>
                <a:gd name="T91" fmla="*/ 256 h 933"/>
                <a:gd name="T92" fmla="*/ 0 w 2595"/>
                <a:gd name="T93" fmla="*/ 0 h 933"/>
                <a:gd name="T94" fmla="*/ 585 w 2595"/>
                <a:gd name="T95" fmla="*/ 390 h 933"/>
                <a:gd name="T96" fmla="*/ 849 w 2595"/>
                <a:gd name="T97" fmla="*/ 543 h 933"/>
                <a:gd name="T98" fmla="*/ 897 w 2595"/>
                <a:gd name="T99" fmla="*/ 621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46" name="Freeform 17"/>
            <p:cNvSpPr>
              <a:spLocks/>
            </p:cNvSpPr>
            <p:nvPr userDrawn="1"/>
          </p:nvSpPr>
          <p:spPr bwMode="hidden">
            <a:xfrm>
              <a:off x="0" y="2994"/>
              <a:ext cx="2723" cy="1091"/>
            </a:xfrm>
            <a:custGeom>
              <a:avLst/>
              <a:gdLst>
                <a:gd name="T0" fmla="*/ 2370 w 2723"/>
                <a:gd name="T1" fmla="*/ 72 h 1091"/>
                <a:gd name="T2" fmla="*/ 2597 w 2723"/>
                <a:gd name="T3" fmla="*/ 198 h 1091"/>
                <a:gd name="T4" fmla="*/ 2639 w 2723"/>
                <a:gd name="T5" fmla="*/ 276 h 1091"/>
                <a:gd name="T6" fmla="*/ 2453 w 2723"/>
                <a:gd name="T7" fmla="*/ 264 h 1091"/>
                <a:gd name="T8" fmla="*/ 2297 w 2723"/>
                <a:gd name="T9" fmla="*/ 204 h 1091"/>
                <a:gd name="T10" fmla="*/ 2112 w 2723"/>
                <a:gd name="T11" fmla="*/ 66 h 1091"/>
                <a:gd name="T12" fmla="*/ 2088 w 2723"/>
                <a:gd name="T13" fmla="*/ 72 h 1091"/>
                <a:gd name="T14" fmla="*/ 2106 w 2723"/>
                <a:gd name="T15" fmla="*/ 114 h 1091"/>
                <a:gd name="T16" fmla="*/ 2412 w 2723"/>
                <a:gd name="T17" fmla="*/ 552 h 1091"/>
                <a:gd name="T18" fmla="*/ 2279 w 2723"/>
                <a:gd name="T19" fmla="*/ 564 h 1091"/>
                <a:gd name="T20" fmla="*/ 2189 w 2723"/>
                <a:gd name="T21" fmla="*/ 492 h 1091"/>
                <a:gd name="T22" fmla="*/ 2058 w 2723"/>
                <a:gd name="T23" fmla="*/ 330 h 1091"/>
                <a:gd name="T24" fmla="*/ 1991 w 2723"/>
                <a:gd name="T25" fmla="*/ 234 h 1091"/>
                <a:gd name="T26" fmla="*/ 1949 w 2723"/>
                <a:gd name="T27" fmla="*/ 174 h 1091"/>
                <a:gd name="T28" fmla="*/ 1824 w 2723"/>
                <a:gd name="T29" fmla="*/ 132 h 1091"/>
                <a:gd name="T30" fmla="*/ 1794 w 2723"/>
                <a:gd name="T31" fmla="*/ 144 h 1091"/>
                <a:gd name="T32" fmla="*/ 1895 w 2723"/>
                <a:gd name="T33" fmla="*/ 222 h 1091"/>
                <a:gd name="T34" fmla="*/ 1943 w 2723"/>
                <a:gd name="T35" fmla="*/ 366 h 1091"/>
                <a:gd name="T36" fmla="*/ 2064 w 2723"/>
                <a:gd name="T37" fmla="*/ 630 h 1091"/>
                <a:gd name="T38" fmla="*/ 2052 w 2723"/>
                <a:gd name="T39" fmla="*/ 695 h 1091"/>
                <a:gd name="T40" fmla="*/ 1955 w 2723"/>
                <a:gd name="T41" fmla="*/ 683 h 1091"/>
                <a:gd name="T42" fmla="*/ 1913 w 2723"/>
                <a:gd name="T43" fmla="*/ 636 h 1091"/>
                <a:gd name="T44" fmla="*/ 1703 w 2723"/>
                <a:gd name="T45" fmla="*/ 312 h 1091"/>
                <a:gd name="T46" fmla="*/ 1637 w 2723"/>
                <a:gd name="T47" fmla="*/ 276 h 1091"/>
                <a:gd name="T48" fmla="*/ 1643 w 2723"/>
                <a:gd name="T49" fmla="*/ 318 h 1091"/>
                <a:gd name="T50" fmla="*/ 1673 w 2723"/>
                <a:gd name="T51" fmla="*/ 408 h 1091"/>
                <a:gd name="T52" fmla="*/ 1716 w 2723"/>
                <a:gd name="T53" fmla="*/ 779 h 1091"/>
                <a:gd name="T54" fmla="*/ 1691 w 2723"/>
                <a:gd name="T55" fmla="*/ 737 h 1091"/>
                <a:gd name="T56" fmla="*/ 1613 w 2723"/>
                <a:gd name="T57" fmla="*/ 582 h 1091"/>
                <a:gd name="T58" fmla="*/ 1494 w 2723"/>
                <a:gd name="T59" fmla="*/ 480 h 1091"/>
                <a:gd name="T60" fmla="*/ 1248 w 2723"/>
                <a:gd name="T61" fmla="*/ 528 h 1091"/>
                <a:gd name="T62" fmla="*/ 996 w 2723"/>
                <a:gd name="T63" fmla="*/ 630 h 1091"/>
                <a:gd name="T64" fmla="*/ 714 w 2723"/>
                <a:gd name="T65" fmla="*/ 534 h 1091"/>
                <a:gd name="T66" fmla="*/ 198 w 2723"/>
                <a:gd name="T67" fmla="*/ 288 h 1091"/>
                <a:gd name="T68" fmla="*/ 0 w 2723"/>
                <a:gd name="T69" fmla="*/ 460 h 1091"/>
                <a:gd name="T70" fmla="*/ 288 w 2723"/>
                <a:gd name="T71" fmla="*/ 570 h 1091"/>
                <a:gd name="T72" fmla="*/ 461 w 2723"/>
                <a:gd name="T73" fmla="*/ 654 h 1091"/>
                <a:gd name="T74" fmla="*/ 725 w 2723"/>
                <a:gd name="T75" fmla="*/ 755 h 1091"/>
                <a:gd name="T76" fmla="*/ 966 w 2723"/>
                <a:gd name="T77" fmla="*/ 791 h 1091"/>
                <a:gd name="T78" fmla="*/ 1176 w 2723"/>
                <a:gd name="T79" fmla="*/ 779 h 1091"/>
                <a:gd name="T80" fmla="*/ 1278 w 2723"/>
                <a:gd name="T81" fmla="*/ 791 h 1091"/>
                <a:gd name="T82" fmla="*/ 1404 w 2723"/>
                <a:gd name="T83" fmla="*/ 845 h 1091"/>
                <a:gd name="T84" fmla="*/ 1416 w 2723"/>
                <a:gd name="T85" fmla="*/ 887 h 1091"/>
                <a:gd name="T86" fmla="*/ 1361 w 2723"/>
                <a:gd name="T87" fmla="*/ 923 h 1091"/>
                <a:gd name="T88" fmla="*/ 1385 w 2723"/>
                <a:gd name="T89" fmla="*/ 1007 h 1091"/>
                <a:gd name="T90" fmla="*/ 1494 w 2723"/>
                <a:gd name="T91" fmla="*/ 1085 h 1091"/>
                <a:gd name="T92" fmla="*/ 1697 w 2723"/>
                <a:gd name="T93" fmla="*/ 1043 h 1091"/>
                <a:gd name="T94" fmla="*/ 1812 w 2723"/>
                <a:gd name="T95" fmla="*/ 989 h 1091"/>
                <a:gd name="T96" fmla="*/ 1973 w 2723"/>
                <a:gd name="T97" fmla="*/ 917 h 1091"/>
                <a:gd name="T98" fmla="*/ 2201 w 2723"/>
                <a:gd name="T99" fmla="*/ 899 h 1091"/>
                <a:gd name="T100" fmla="*/ 2364 w 2723"/>
                <a:gd name="T101" fmla="*/ 863 h 1091"/>
                <a:gd name="T102" fmla="*/ 2400 w 2723"/>
                <a:gd name="T103" fmla="*/ 743 h 1091"/>
                <a:gd name="T104" fmla="*/ 2471 w 2723"/>
                <a:gd name="T105" fmla="*/ 701 h 1091"/>
                <a:gd name="T106" fmla="*/ 2621 w 2723"/>
                <a:gd name="T107" fmla="*/ 504 h 1091"/>
                <a:gd name="T108" fmla="*/ 2693 w 2723"/>
                <a:gd name="T109" fmla="*/ 374 h 10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a:noFill/>
            </a:ln>
            <a:extLst>
              <a:ext uri="{91240B29-F687-4F45-9708-019B960494DF}">
                <a14:hiddenLine xmlns:a14="http://schemas.microsoft.com/office/drawing/2010/main" w="9525">
                  <a:solidFill>
                    <a:schemeClr val="tx1"/>
                  </a:solidFill>
                  <a:round/>
                  <a:headEnd/>
                  <a:tailEnd/>
                </a14:hiddenLine>
              </a:ext>
            </a:extLst>
          </p:spPr>
          <p:txBody>
            <a:bodyPr/>
            <a:lstStyle/>
            <a:p>
              <a:pPr eaLnBrk="0" fontAlgn="base" hangingPunct="0">
                <a:spcBef>
                  <a:spcPct val="0"/>
                </a:spcBef>
                <a:spcAft>
                  <a:spcPct val="0"/>
                </a:spcAft>
              </a:pPr>
              <a:endParaRPr lang="sr-Cyrl-RS" smtClean="0">
                <a:solidFill>
                  <a:srgbClr val="000000"/>
                </a:solidFill>
              </a:endParaRPr>
            </a:p>
          </p:txBody>
        </p:sp>
      </p:grpSp>
      <p:sp>
        <p:nvSpPr>
          <p:cNvPr id="51218" name="Rectangle 18"/>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51219" name="Rectangle 19"/>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fontAlgn="base">
              <a:spcBef>
                <a:spcPct val="0"/>
              </a:spcBef>
              <a:spcAft>
                <a:spcPct val="0"/>
              </a:spcAft>
              <a:defRPr/>
            </a:pPr>
            <a:endParaRPr lang="en-US">
              <a:solidFill>
                <a:srgbClr val="000000"/>
              </a:solidFill>
            </a:endParaRPr>
          </a:p>
        </p:txBody>
      </p:sp>
      <p:sp>
        <p:nvSpPr>
          <p:cNvPr id="51220"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smtClean="0"/>
            </a:lvl1pPr>
          </a:lstStyle>
          <a:p>
            <a:pPr fontAlgn="base">
              <a:spcBef>
                <a:spcPct val="0"/>
              </a:spcBef>
              <a:spcAft>
                <a:spcPct val="0"/>
              </a:spcAft>
              <a:defRPr/>
            </a:pPr>
            <a:endParaRPr lang="en-US">
              <a:solidFill>
                <a:srgbClr val="000000"/>
              </a:solidFill>
            </a:endParaRPr>
          </a:p>
        </p:txBody>
      </p:sp>
      <p:sp>
        <p:nvSpPr>
          <p:cNvPr id="51221" name="Rectangle 21"/>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fontAlgn="base">
              <a:spcBef>
                <a:spcPct val="0"/>
              </a:spcBef>
              <a:spcAft>
                <a:spcPct val="0"/>
              </a:spcAft>
              <a:defRPr/>
            </a:pPr>
            <a:fld id="{3AA5B434-C1BA-46E7-9736-4CB35A9BD000}"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51222" name="Rectangle 22"/>
          <p:cNvSpPr>
            <a:spLocks noGrp="1" noChangeArrowheads="1"/>
          </p:cNvSpPr>
          <p:nvPr>
            <p:ph type="body" idx="1"/>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99411428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Char char="•"/>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A1A89D8-954B-48C1-A184-2C97A83E4AAF}" type="datetimeFigureOut">
              <a:rPr lang="en-US" smtClean="0">
                <a:solidFill>
                  <a:srgbClr val="424456">
                    <a:shade val="90000"/>
                  </a:srgbClr>
                </a:solidFill>
              </a:rPr>
              <a:pPr/>
              <a:t>9/13/2023</a:t>
            </a:fld>
            <a:endParaRPr lang="en-US">
              <a:solidFill>
                <a:srgbClr val="424456">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424456">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385FFAD-9C3B-4E4B-8F52-31608BD336BC}" type="slidenum">
              <a:rPr lang="en-US" smtClean="0">
                <a:solidFill>
                  <a:srgbClr val="424456">
                    <a:shade val="90000"/>
                  </a:srgbClr>
                </a:solidFill>
              </a:rPr>
              <a:pPr/>
              <a:t>‹#›</a:t>
            </a:fld>
            <a:endParaRPr lang="en-US">
              <a:solidFill>
                <a:srgbClr val="424456">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1920138748"/>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9.xml"/></Relationships>
</file>

<file path=ppt/slides/_rels/slide1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9.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7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9.xml"/></Relationships>
</file>

<file path=ppt/slides/_rels/slide72.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9.xml"/></Relationships>
</file>

<file path=ppt/slides/_rels/slide7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9.xml"/></Relationships>
</file>

<file path=ppt/slides/_rels/slide74.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9.xml"/></Relationships>
</file>

<file path=ppt/slides/_rels/slide75.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9.xml"/></Relationships>
</file>

<file path=ppt/slides/_rels/slide76.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9.xml"/></Relationships>
</file>

<file path=ppt/slides/_rels/slide77.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descr="20060921-perj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0"/>
            <a:ext cx="9324975"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itle 1"/>
          <p:cNvSpPr>
            <a:spLocks noGrp="1"/>
          </p:cNvSpPr>
          <p:nvPr>
            <p:ph type="title"/>
          </p:nvPr>
        </p:nvSpPr>
        <p:spPr>
          <a:xfrm>
            <a:off x="395288" y="1484313"/>
            <a:ext cx="8229600" cy="1143000"/>
          </a:xfrm>
        </p:spPr>
        <p:txBody>
          <a:bodyPr/>
          <a:lstStyle/>
          <a:p>
            <a:pPr eaLnBrk="1" hangingPunct="1">
              <a:defRPr/>
            </a:pPr>
            <a:r>
              <a:rPr lang="sr-Cyrl-RS" dirty="0" smtClean="0">
                <a:solidFill>
                  <a:srgbClr val="F8F8F8"/>
                </a:solidFill>
              </a:rPr>
              <a:t>ВУЛНЕРАБИЛНЕ ГРУПЕ</a:t>
            </a:r>
            <a:endParaRPr lang="en-US" dirty="0" smtClean="0">
              <a:solidFill>
                <a:srgbClr val="F8F8F8"/>
              </a:solidFill>
            </a:endParaRPr>
          </a:p>
        </p:txBody>
      </p:sp>
    </p:spTree>
    <p:extLst>
      <p:ext uri="{BB962C8B-B14F-4D97-AF65-F5344CB8AC3E}">
        <p14:creationId xmlns:p14="http://schemas.microsoft.com/office/powerpoint/2010/main" val="2177245730"/>
      </p:ext>
    </p:extLst>
  </p:cSld>
  <p:clrMapOvr>
    <a:masterClrMapping/>
  </p:clrMapOvr>
  <mc:AlternateContent xmlns:mc="http://schemas.openxmlformats.org/markup-compatibility/2006" xmlns:p14="http://schemas.microsoft.com/office/powerpoint/2010/main">
    <mc:Choice Requires="p14">
      <p:transition spd="slow" p14:dur="2000" advTm="14589"/>
    </mc:Choice>
    <mc:Fallback xmlns="">
      <p:transition spd="slow" advTm="1458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6147" name="Content Placeholder 2"/>
          <p:cNvSpPr>
            <a:spLocks noGrp="1"/>
          </p:cNvSpPr>
          <p:nvPr>
            <p:ph idx="1"/>
          </p:nvPr>
        </p:nvSpPr>
        <p:spPr/>
        <p:txBody>
          <a:bodyPr/>
          <a:lstStyle/>
          <a:p>
            <a:pPr>
              <a:buFont typeface="Wingdings" pitchFamily="2" charset="2"/>
              <a:buChar char="v"/>
            </a:pPr>
            <a:r>
              <a:rPr lang="en-US" sz="2400" b="1" smtClean="0">
                <a:solidFill>
                  <a:srgbClr val="002060"/>
                </a:solidFill>
              </a:rPr>
              <a:t>Здравље одојчади и деце до пет година указује на: </a:t>
            </a:r>
          </a:p>
          <a:p>
            <a:pPr>
              <a:buFont typeface="Wingdings" pitchFamily="2" charset="2"/>
              <a:buChar char="ü"/>
            </a:pPr>
            <a:r>
              <a:rPr lang="en-US" sz="2400" b="1" smtClean="0">
                <a:solidFill>
                  <a:srgbClr val="002060"/>
                </a:solidFill>
              </a:rPr>
              <a:t>здравље целе популације, </a:t>
            </a:r>
          </a:p>
          <a:p>
            <a:pPr>
              <a:buFont typeface="Wingdings" pitchFamily="2" charset="2"/>
              <a:buChar char="ü"/>
            </a:pPr>
            <a:r>
              <a:rPr lang="en-US" sz="2400" b="1" smtClean="0">
                <a:solidFill>
                  <a:srgbClr val="002060"/>
                </a:solidFill>
              </a:rPr>
              <a:t>степен развијености здравствене службе, </a:t>
            </a:r>
          </a:p>
          <a:p>
            <a:pPr>
              <a:buFont typeface="Wingdings" pitchFamily="2" charset="2"/>
              <a:buChar char="ü"/>
            </a:pPr>
            <a:r>
              <a:rPr lang="en-US" sz="2400" b="1" smtClean="0">
                <a:solidFill>
                  <a:srgbClr val="002060"/>
                </a:solidFill>
              </a:rPr>
              <a:t>развијеност друштва у целини </a:t>
            </a:r>
            <a:br>
              <a:rPr lang="en-US" sz="2400" b="1" smtClean="0">
                <a:solidFill>
                  <a:srgbClr val="002060"/>
                </a:solidFill>
              </a:rPr>
            </a:br>
            <a:r>
              <a:rPr lang="en-US" sz="2400" b="1" smtClean="0">
                <a:solidFill>
                  <a:srgbClr val="002060"/>
                </a:solidFill>
              </a:rPr>
              <a:t/>
            </a:r>
            <a:br>
              <a:rPr lang="en-US" sz="2400" b="1" smtClean="0">
                <a:solidFill>
                  <a:srgbClr val="002060"/>
                </a:solidFill>
              </a:rPr>
            </a:br>
            <a:r>
              <a:rPr lang="en-US" sz="2400" b="1" smtClean="0">
                <a:solidFill>
                  <a:srgbClr val="002060"/>
                </a:solidFill>
              </a:rPr>
              <a:t>При дефинисању националних циљева у области здравља најчешће се користе показатељи њиховог здравственог стања.</a:t>
            </a:r>
            <a:endParaRPr lang="en-US" sz="2400" smtClean="0"/>
          </a:p>
        </p:txBody>
      </p:sp>
      <p:sp>
        <p:nvSpPr>
          <p:cNvPr id="5" name="Slide Number Placeholder 4"/>
          <p:cNvSpPr>
            <a:spLocks noGrp="1"/>
          </p:cNvSpPr>
          <p:nvPr>
            <p:ph type="sldNum" sz="quarter" idx="12"/>
          </p:nvPr>
        </p:nvSpPr>
        <p:spPr/>
        <p:txBody>
          <a:bodyPr/>
          <a:lstStyle/>
          <a:p>
            <a:pPr>
              <a:defRPr/>
            </a:pPr>
            <a:fld id="{D303A9F2-B59E-4514-9CF9-801CBE812005}" type="slidenum">
              <a:rPr lang="en-US" smtClean="0">
                <a:solidFill>
                  <a:prstClr val="black">
                    <a:tint val="75000"/>
                  </a:prstClr>
                </a:solidFill>
              </a:rPr>
              <a:pPr>
                <a:defRPr/>
              </a:pPr>
              <a:t>10</a:t>
            </a:fld>
            <a:endParaRPr lang="en-US">
              <a:solidFill>
                <a:prstClr val="black">
                  <a:tint val="75000"/>
                </a:prstClr>
              </a:solidFill>
            </a:endParaRPr>
          </a:p>
        </p:txBody>
      </p:sp>
    </p:spTree>
    <p:extLst>
      <p:ext uri="{BB962C8B-B14F-4D97-AF65-F5344CB8AC3E}">
        <p14:creationId xmlns:p14="http://schemas.microsoft.com/office/powerpoint/2010/main" val="1943658161"/>
      </p:ext>
    </p:extLst>
  </p:cSld>
  <p:clrMapOvr>
    <a:masterClrMapping/>
  </p:clrMapOvr>
  <mc:AlternateContent xmlns:mc="http://schemas.openxmlformats.org/markup-compatibility/2006" xmlns:p14="http://schemas.microsoft.com/office/powerpoint/2010/main">
    <mc:Choice Requires="p14">
      <p:transition spd="slow" p14:dur="2000" advTm="44396"/>
    </mc:Choice>
    <mc:Fallback xmlns="">
      <p:transition spd="slow" advTm="44396"/>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250825" y="333375"/>
            <a:ext cx="864235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pPr>
            <a:r>
              <a:rPr lang="en-US" sz="2800" b="1" smtClean="0">
                <a:solidFill>
                  <a:srgbClr val="FFFF00"/>
                </a:solidFill>
              </a:rPr>
              <a:t>Као приоритетни проблеми здравствене заштите адолесцента, издвајају се:</a:t>
            </a:r>
            <a:endParaRPr lang="sr-Cyrl-CS" sz="2800" b="1" smtClean="0">
              <a:solidFill>
                <a:srgbClr val="FFFF00"/>
              </a:solidFill>
            </a:endParaRPr>
          </a:p>
          <a:p>
            <a:pPr eaLnBrk="1" fontAlgn="base" hangingPunct="1">
              <a:spcBef>
                <a:spcPct val="0"/>
              </a:spcBef>
              <a:spcAft>
                <a:spcPct val="0"/>
              </a:spcAft>
            </a:pPr>
            <a:endParaRPr lang="sr-Cyrl-CS" sz="1600" b="1" smtClean="0">
              <a:solidFill>
                <a:srgbClr val="FFFF00"/>
              </a:solidFill>
            </a:endParaRPr>
          </a:p>
          <a:p>
            <a:pPr eaLnBrk="1" fontAlgn="base" hangingPunct="1">
              <a:spcBef>
                <a:spcPct val="0"/>
              </a:spcBef>
              <a:spcAft>
                <a:spcPct val="0"/>
              </a:spcAft>
            </a:pPr>
            <a:endParaRPr lang="en-U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sr-Cyrl-CS" sz="2800" b="1" smtClean="0">
                <a:solidFill>
                  <a:srgbClr val="FFFF00"/>
                </a:solidFill>
              </a:rPr>
              <a:t>Н</a:t>
            </a:r>
            <a:r>
              <a:rPr lang="en-US" sz="2800" b="1" smtClean="0">
                <a:solidFill>
                  <a:srgbClr val="FFFF00"/>
                </a:solidFill>
              </a:rPr>
              <a:t>едовољно заступљени здрави стилови живота адолесцената,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sr-Cyrl-CS" sz="2800" b="1" smtClean="0">
                <a:solidFill>
                  <a:srgbClr val="FFFF00"/>
                </a:solidFill>
              </a:rPr>
              <a:t>Г</a:t>
            </a:r>
            <a:r>
              <a:rPr lang="en-US" sz="2800" b="1" smtClean="0">
                <a:solidFill>
                  <a:srgbClr val="FFFF00"/>
                </a:solidFill>
              </a:rPr>
              <a:t>ојазност,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endParaRPr lang="sr-Cyrl-CS" sz="2800" b="1" smtClean="0">
              <a:solidFill>
                <a:srgbClr val="FFFF00"/>
              </a:solidFill>
            </a:endParaRPr>
          </a:p>
        </p:txBody>
      </p:sp>
    </p:spTree>
    <p:extLst>
      <p:ext uri="{BB962C8B-B14F-4D97-AF65-F5344CB8AC3E}">
        <p14:creationId xmlns:p14="http://schemas.microsoft.com/office/powerpoint/2010/main" val="176191983"/>
      </p:ext>
    </p:extLst>
  </p:cSld>
  <p:clrMapOvr>
    <a:masterClrMapping/>
  </p:clrMapOvr>
  <mc:AlternateContent xmlns:mc="http://schemas.openxmlformats.org/markup-compatibility/2006" xmlns:p14="http://schemas.microsoft.com/office/powerpoint/2010/main">
    <mc:Choice Requires="p14">
      <p:transition spd="slow" p14:dur="2000" advTm="15614"/>
    </mc:Choice>
    <mc:Fallback xmlns="">
      <p:transition spd="slow" advTm="15614"/>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9330"/>
                                        </p:tgtEl>
                                        <p:attrNameLst>
                                          <p:attrName>style.visibility</p:attrName>
                                        </p:attrNameLst>
                                      </p:cBhvr>
                                      <p:to>
                                        <p:strVal val="visible"/>
                                      </p:to>
                                    </p:set>
                                    <p:animEffect transition="in" filter="slide(fromBottom)">
                                      <p:cBhvr>
                                        <p:cTn id="7" dur="2000"/>
                                        <p:tgtEl>
                                          <p:spTgt spid="99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250825" y="333375"/>
            <a:ext cx="8642350" cy="527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en-US" sz="2800" b="1" smtClean="0">
                <a:solidFill>
                  <a:srgbClr val="FFFF00"/>
                </a:solidFill>
              </a:rPr>
              <a:t>Проблеми</a:t>
            </a:r>
            <a:r>
              <a:rPr lang="sr-Cyrl-CS" sz="2800" b="1" smtClean="0">
                <a:solidFill>
                  <a:srgbClr val="FFFF00"/>
                </a:solidFill>
              </a:rPr>
              <a:t> </a:t>
            </a:r>
            <a:r>
              <a:rPr lang="en-US" sz="2800" b="1" smtClean="0">
                <a:solidFill>
                  <a:srgbClr val="FFFF00"/>
                </a:solidFill>
              </a:rPr>
              <a:t>репродуктивног здравља (рано ступање у сексуалне односе, ризични сексуални</a:t>
            </a:r>
            <a:r>
              <a:rPr lang="sr-Cyrl-CS" sz="2800" b="1" smtClean="0">
                <a:solidFill>
                  <a:srgbClr val="FFFF00"/>
                </a:solidFill>
              </a:rPr>
              <a:t> </a:t>
            </a:r>
            <a:r>
              <a:rPr lang="en-US" sz="2800" b="1" smtClean="0">
                <a:solidFill>
                  <a:srgbClr val="FFFF00"/>
                </a:solidFill>
              </a:rPr>
              <a:t>односи, ниска употреба кондома и осталих контрацептивних средстава, висока</a:t>
            </a:r>
            <a:r>
              <a:rPr lang="sr-Cyrl-CS" sz="2800" b="1" smtClean="0">
                <a:solidFill>
                  <a:srgbClr val="FFFF00"/>
                </a:solidFill>
              </a:rPr>
              <a:t> </a:t>
            </a:r>
            <a:r>
              <a:rPr lang="en-US" sz="2800" b="1" smtClean="0">
                <a:solidFill>
                  <a:srgbClr val="FFFF00"/>
                </a:solidFill>
              </a:rPr>
              <a:t>учесталост полно преносивих инфекција, адолесцентна трудноћа),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endParaRPr lang="sr-Cyrl-CS" sz="2800" b="1" smtClean="0">
              <a:solidFill>
                <a:srgbClr val="FFFF00"/>
              </a:solidFill>
            </a:endParaRPr>
          </a:p>
        </p:txBody>
      </p:sp>
    </p:spTree>
    <p:extLst>
      <p:ext uri="{BB962C8B-B14F-4D97-AF65-F5344CB8AC3E}">
        <p14:creationId xmlns:p14="http://schemas.microsoft.com/office/powerpoint/2010/main" val="1106945929"/>
      </p:ext>
    </p:extLst>
  </p:cSld>
  <p:clrMapOvr>
    <a:masterClrMapping/>
  </p:clrMapOvr>
  <mc:AlternateContent xmlns:mc="http://schemas.openxmlformats.org/markup-compatibility/2006" xmlns:p14="http://schemas.microsoft.com/office/powerpoint/2010/main">
    <mc:Choice Requires="p14">
      <p:transition spd="slow" p14:dur="2000" advTm="16460"/>
    </mc:Choice>
    <mc:Fallback xmlns="">
      <p:transition spd="slow" advTm="1646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00354"/>
                                        </p:tgtEl>
                                        <p:attrNameLst>
                                          <p:attrName>style.visibility</p:attrName>
                                        </p:attrNameLst>
                                      </p:cBhvr>
                                      <p:to>
                                        <p:strVal val="visible"/>
                                      </p:to>
                                    </p:set>
                                    <p:animEffect transition="in" filter="slide(fromBottom)">
                                      <p:cBhvr>
                                        <p:cTn id="7" dur="2000"/>
                                        <p:tgtEl>
                                          <p:spTgt spid="100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250825" y="333375"/>
            <a:ext cx="864235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pPr>
            <a:endParaRPr lang="en-U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sr-Cyrl-CS" sz="2800" b="1" smtClean="0">
                <a:solidFill>
                  <a:srgbClr val="FFFF00"/>
                </a:solidFill>
              </a:rPr>
              <a:t>У</a:t>
            </a:r>
            <a:r>
              <a:rPr lang="en-US" sz="2800" b="1" smtClean="0">
                <a:solidFill>
                  <a:srgbClr val="FFFF00"/>
                </a:solidFill>
              </a:rPr>
              <a:t>потреба</a:t>
            </a:r>
            <a:r>
              <a:rPr lang="sr-Cyrl-CS" sz="2800" b="1" smtClean="0">
                <a:solidFill>
                  <a:srgbClr val="FFFF00"/>
                </a:solidFill>
              </a:rPr>
              <a:t> </a:t>
            </a:r>
            <a:r>
              <a:rPr lang="en-US" sz="2800" b="1" smtClean="0">
                <a:solidFill>
                  <a:srgbClr val="FFFF00"/>
                </a:solidFill>
              </a:rPr>
              <a:t>легалних и илегалних психоактивних супстанци,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sr-Cyrl-CS" sz="2800" b="1" smtClean="0">
                <a:solidFill>
                  <a:srgbClr val="FFFF00"/>
                </a:solidFill>
              </a:rPr>
              <a:t>П</a:t>
            </a:r>
            <a:r>
              <a:rPr lang="en-US" sz="2800" b="1" smtClean="0">
                <a:solidFill>
                  <a:srgbClr val="FFFF00"/>
                </a:solidFill>
              </a:rPr>
              <a:t>овреде,</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sr-Cyrl-CS" sz="2800" b="1" smtClean="0">
                <a:solidFill>
                  <a:srgbClr val="FFFF00"/>
                </a:solidFill>
              </a:rPr>
              <a:t>П</a:t>
            </a:r>
            <a:r>
              <a:rPr lang="en-US" sz="2800" b="1" smtClean="0">
                <a:solidFill>
                  <a:srgbClr val="FFFF00"/>
                </a:solidFill>
              </a:rPr>
              <a:t>роблеми менталног</a:t>
            </a:r>
            <a:r>
              <a:rPr lang="sr-Cyrl-CS" sz="2800" b="1" smtClean="0">
                <a:solidFill>
                  <a:srgbClr val="FFFF00"/>
                </a:solidFill>
              </a:rPr>
              <a:t> </a:t>
            </a:r>
            <a:r>
              <a:rPr lang="en-US" sz="2800" b="1" smtClean="0">
                <a:solidFill>
                  <a:srgbClr val="FFFF00"/>
                </a:solidFill>
              </a:rPr>
              <a:t>здравља,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endParaRPr lang="sr-Cyrl-CS" sz="2800" b="1" smtClean="0">
              <a:solidFill>
                <a:srgbClr val="FFFF00"/>
              </a:solidFill>
            </a:endParaRPr>
          </a:p>
        </p:txBody>
      </p:sp>
    </p:spTree>
    <p:extLst>
      <p:ext uri="{BB962C8B-B14F-4D97-AF65-F5344CB8AC3E}">
        <p14:creationId xmlns:p14="http://schemas.microsoft.com/office/powerpoint/2010/main" val="779488597"/>
      </p:ext>
    </p:extLst>
  </p:cSld>
  <p:clrMapOvr>
    <a:masterClrMapping/>
  </p:clrMapOvr>
  <mc:AlternateContent xmlns:mc="http://schemas.openxmlformats.org/markup-compatibility/2006" xmlns:p14="http://schemas.microsoft.com/office/powerpoint/2010/main">
    <mc:Choice Requires="p14">
      <p:transition spd="slow" p14:dur="2000" advTm="7885"/>
    </mc:Choice>
    <mc:Fallback xmlns="">
      <p:transition spd="slow" advTm="7885"/>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04450"/>
                                        </p:tgtEl>
                                        <p:attrNameLst>
                                          <p:attrName>style.visibility</p:attrName>
                                        </p:attrNameLst>
                                      </p:cBhvr>
                                      <p:to>
                                        <p:strVal val="visible"/>
                                      </p:to>
                                    </p:set>
                                    <p:animEffect transition="in" filter="slide(fromBottom)">
                                      <p:cBhvr>
                                        <p:cTn id="7" dur="2000"/>
                                        <p:tgtEl>
                                          <p:spTgt spid="104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 Box 2"/>
          <p:cNvSpPr txBox="1">
            <a:spLocks noChangeArrowheads="1"/>
          </p:cNvSpPr>
          <p:nvPr/>
        </p:nvSpPr>
        <p:spPr bwMode="auto">
          <a:xfrm>
            <a:off x="250825" y="260350"/>
            <a:ext cx="864235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sr-Cyrl-CS" sz="2800" b="1" smtClean="0">
                <a:solidFill>
                  <a:srgbClr val="FFFF00"/>
                </a:solidFill>
              </a:rPr>
              <a:t>Н</a:t>
            </a:r>
            <a:r>
              <a:rPr lang="en-US" sz="2800" b="1" smtClean="0">
                <a:solidFill>
                  <a:srgbClr val="FFFF00"/>
                </a:solidFill>
              </a:rPr>
              <a:t>асиље и вршњачко насиље,</a:t>
            </a:r>
            <a:r>
              <a:rPr lang="sr-Cyrl-CS" sz="2800" b="1" smtClean="0">
                <a:solidFill>
                  <a:srgbClr val="FFFF00"/>
                </a:solidFill>
              </a:rPr>
              <a:t> </a:t>
            </a:r>
            <a:r>
              <a:rPr lang="en-US" sz="2800" b="1" smtClean="0">
                <a:solidFill>
                  <a:srgbClr val="FFFF00"/>
                </a:solidFill>
              </a:rPr>
              <a:t>као и други видови злостављања,</a:t>
            </a:r>
            <a:r>
              <a:rPr lang="sr-Cyrl-CS" sz="2800" b="1" smtClean="0">
                <a:solidFill>
                  <a:srgbClr val="FFFF00"/>
                </a:solidFill>
              </a:rPr>
              <a:t> </a:t>
            </a:r>
            <a:r>
              <a:rPr lang="en-US" sz="2800" b="1" smtClean="0">
                <a:solidFill>
                  <a:srgbClr val="FFFF00"/>
                </a:solidFill>
              </a:rPr>
              <a:t>занемаривања и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Char char="ü"/>
            </a:pPr>
            <a:r>
              <a:rPr lang="sr-Cyrl-CS" sz="2800" b="1" smtClean="0">
                <a:solidFill>
                  <a:srgbClr val="FFFF00"/>
                </a:solidFill>
              </a:rPr>
              <a:t>Н</a:t>
            </a:r>
            <a:r>
              <a:rPr lang="en-US" sz="2800" b="1" smtClean="0">
                <a:solidFill>
                  <a:srgbClr val="FFFF00"/>
                </a:solidFill>
              </a:rPr>
              <a:t>едовољно коришћење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None/>
            </a:pPr>
            <a:r>
              <a:rPr lang="en-US" sz="2800" b="1" smtClean="0">
                <a:solidFill>
                  <a:srgbClr val="FFFF00"/>
                </a:solidFill>
              </a:rPr>
              <a:t>здравствених услуга међу </a:t>
            </a:r>
            <a:endParaRPr lang="sr-Cyrl-CS" sz="2800" b="1" smtClean="0">
              <a:solidFill>
                <a:srgbClr val="FFFF00"/>
              </a:solidFill>
            </a:endParaRPr>
          </a:p>
          <a:p>
            <a:pPr eaLnBrk="1" fontAlgn="base" hangingPunct="1">
              <a:spcBef>
                <a:spcPct val="0"/>
              </a:spcBef>
              <a:spcAft>
                <a:spcPct val="0"/>
              </a:spcAft>
              <a:buClr>
                <a:srgbClr val="CC00CC"/>
              </a:buClr>
              <a:buFont typeface="Wingdings" pitchFamily="2" charset="2"/>
              <a:buNone/>
            </a:pPr>
            <a:r>
              <a:rPr lang="sr-Cyrl-CS" sz="2800" b="1" smtClean="0">
                <a:solidFill>
                  <a:srgbClr val="FFFF00"/>
                </a:solidFill>
              </a:rPr>
              <a:t>а</a:t>
            </a:r>
            <a:r>
              <a:rPr lang="en-US" sz="2800" b="1" smtClean="0">
                <a:solidFill>
                  <a:srgbClr val="FFFF00"/>
                </a:solidFill>
              </a:rPr>
              <a:t>долесцентима.</a:t>
            </a:r>
            <a:endParaRPr lang="sr-Cyrl-CS" sz="2800" b="1" smtClean="0">
              <a:solidFill>
                <a:srgbClr val="FFFF00"/>
              </a:solidFill>
            </a:endParaRPr>
          </a:p>
        </p:txBody>
      </p:sp>
      <p:pic>
        <p:nvPicPr>
          <p:cNvPr id="105475" name="Picture 6" descr="187_1076404560_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9213" y="2924175"/>
            <a:ext cx="253682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3464672"/>
      </p:ext>
    </p:extLst>
  </p:cSld>
  <p:clrMapOvr>
    <a:masterClrMapping/>
  </p:clrMapOvr>
  <mc:AlternateContent xmlns:mc="http://schemas.openxmlformats.org/markup-compatibility/2006" xmlns:p14="http://schemas.microsoft.com/office/powerpoint/2010/main">
    <mc:Choice Requires="p14">
      <p:transition spd="slow" p14:dur="2000" advTm="14620"/>
    </mc:Choice>
    <mc:Fallback xmlns="">
      <p:transition spd="slow" advTm="1462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05474"/>
                                        </p:tgtEl>
                                        <p:attrNameLst>
                                          <p:attrName>style.visibility</p:attrName>
                                        </p:attrNameLst>
                                      </p:cBhvr>
                                      <p:to>
                                        <p:strVal val="visible"/>
                                      </p:to>
                                    </p:set>
                                    <p:animEffect transition="in" filter="slide(fromBottom)">
                                      <p:cBhvr>
                                        <p:cTn id="7" dur="2000"/>
                                        <p:tgtEl>
                                          <p:spTgt spid="105474"/>
                                        </p:tgtEl>
                                      </p:cBhvr>
                                    </p:animEffect>
                                  </p:childTnLst>
                                </p:cTn>
                              </p:par>
                            </p:childTnLst>
                          </p:cTn>
                        </p:par>
                        <p:par>
                          <p:cTn id="8" fill="hold" nodeType="afterGroup">
                            <p:stCondLst>
                              <p:cond delay="2000"/>
                            </p:stCondLst>
                            <p:childTnLst>
                              <p:par>
                                <p:cTn id="9" presetID="6" presetClass="entr" presetSubtype="16" fill="hold" nodeType="afterEffect">
                                  <p:stCondLst>
                                    <p:cond delay="0"/>
                                  </p:stCondLst>
                                  <p:childTnLst>
                                    <p:set>
                                      <p:cBhvr>
                                        <p:cTn id="10" dur="1" fill="hold">
                                          <p:stCondLst>
                                            <p:cond delay="0"/>
                                          </p:stCondLst>
                                        </p:cTn>
                                        <p:tgtEl>
                                          <p:spTgt spid="105475"/>
                                        </p:tgtEl>
                                        <p:attrNameLst>
                                          <p:attrName>style.visibility</p:attrName>
                                        </p:attrNameLst>
                                      </p:cBhvr>
                                      <p:to>
                                        <p:strVal val="visible"/>
                                      </p:to>
                                    </p:set>
                                    <p:animEffect transition="in" filter="circle(in)">
                                      <p:cBhvr>
                                        <p:cTn id="11" dur="2000"/>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6" name="Document"/>
          <p:cNvSpPr>
            <a:spLocks noEditPoints="1" noChangeArrowheads="1"/>
          </p:cNvSpPr>
          <p:nvPr/>
        </p:nvSpPr>
        <p:spPr bwMode="auto">
          <a:xfrm rot="-5400000">
            <a:off x="3779837" y="-3519487"/>
            <a:ext cx="1584325" cy="9144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0 w 21600"/>
              <a:gd name="T11" fmla="*/ 0 h 21600"/>
              <a:gd name="T12" fmla="*/ 2147483647 w 21600"/>
              <a:gd name="T13" fmla="*/ 0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977 w 21600"/>
              <a:gd name="T25" fmla="*/ 818 h 21600"/>
              <a:gd name="T26" fmla="*/ 20622 w 21600"/>
              <a:gd name="T27" fmla="*/ 16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FF"/>
          </a:solidFill>
          <a:ln w="9525">
            <a:solidFill>
              <a:srgbClr val="000000"/>
            </a:solidFill>
            <a:miter lim="800000"/>
            <a:headEnd/>
            <a:tailEnd/>
          </a:ln>
          <a:effectLst>
            <a:outerShdw dist="107763" dir="2700000" algn="ctr" rotWithShape="0">
              <a:srgbClr val="808080"/>
            </a:outerShdw>
          </a:effectLst>
        </p:spPr>
        <p:txBody>
          <a:bodyPr vert="eaVert"/>
          <a:lstStyle/>
          <a:p>
            <a:pPr fontAlgn="base">
              <a:spcBef>
                <a:spcPct val="0"/>
              </a:spcBef>
              <a:spcAft>
                <a:spcPct val="0"/>
              </a:spcAft>
            </a:pPr>
            <a:r>
              <a:rPr lang="en-US" b="1" smtClean="0">
                <a:solidFill>
                  <a:srgbClr val="000000"/>
                </a:solidFill>
              </a:rPr>
              <a:t>ОПШТИ ЦИЉ</a:t>
            </a:r>
            <a:r>
              <a:rPr lang="sr-Cyrl-CS" b="1" smtClean="0">
                <a:solidFill>
                  <a:srgbClr val="000000"/>
                </a:solidFill>
              </a:rPr>
              <a:t>:</a:t>
            </a:r>
            <a:r>
              <a:rPr lang="en-US" b="1" smtClean="0">
                <a:solidFill>
                  <a:srgbClr val="000000"/>
                </a:solidFill>
              </a:rPr>
              <a:t> </a:t>
            </a:r>
            <a:r>
              <a:rPr lang="en-US" sz="2000" b="1" smtClean="0">
                <a:solidFill>
                  <a:srgbClr val="000000"/>
                </a:solidFill>
              </a:rPr>
              <a:t>Очување и унапређење здравља</a:t>
            </a:r>
            <a:r>
              <a:rPr lang="en-US" b="1" smtClean="0">
                <a:solidFill>
                  <a:srgbClr val="000000"/>
                </a:solidFill>
              </a:rPr>
              <a:t> </a:t>
            </a:r>
            <a:endParaRPr lang="sr-Cyrl-CS" b="1" smtClean="0">
              <a:solidFill>
                <a:srgbClr val="000000"/>
              </a:solidFill>
            </a:endParaRPr>
          </a:p>
          <a:p>
            <a:pPr fontAlgn="base">
              <a:spcBef>
                <a:spcPct val="0"/>
              </a:spcBef>
              <a:spcAft>
                <a:spcPct val="0"/>
              </a:spcAft>
              <a:buFontTx/>
              <a:buChar char="•"/>
            </a:pPr>
            <a:r>
              <a:rPr lang="en-US" b="1" smtClean="0">
                <a:solidFill>
                  <a:srgbClr val="000000"/>
                </a:solidFill>
              </a:rPr>
              <a:t> </a:t>
            </a:r>
            <a:r>
              <a:rPr lang="sr-Cyrl-CS" b="1" smtClean="0">
                <a:solidFill>
                  <a:srgbClr val="000000"/>
                </a:solidFill>
              </a:rPr>
              <a:t>деце </a:t>
            </a:r>
            <a:r>
              <a:rPr lang="en-US" b="1" smtClean="0">
                <a:solidFill>
                  <a:srgbClr val="000000"/>
                </a:solidFill>
              </a:rPr>
              <a:t>предшколског и млађег школског узраста</a:t>
            </a:r>
            <a:endParaRPr lang="sr-Cyrl-CS" b="1" smtClean="0">
              <a:solidFill>
                <a:srgbClr val="000000"/>
              </a:solidFill>
            </a:endParaRPr>
          </a:p>
          <a:p>
            <a:pPr fontAlgn="base">
              <a:spcBef>
                <a:spcPct val="0"/>
              </a:spcBef>
              <a:spcAft>
                <a:spcPct val="0"/>
              </a:spcAft>
              <a:buFontTx/>
              <a:buChar char="•"/>
            </a:pPr>
            <a:r>
              <a:rPr lang="sr-Cyrl-CS" b="1" smtClean="0">
                <a:solidFill>
                  <a:srgbClr val="000000"/>
                </a:solidFill>
              </a:rPr>
              <a:t> </a:t>
            </a:r>
            <a:r>
              <a:rPr lang="en-US" b="1" smtClean="0">
                <a:solidFill>
                  <a:srgbClr val="000000"/>
                </a:solidFill>
              </a:rPr>
              <a:t>адолесцената узраста од 10 до навршених 18</a:t>
            </a:r>
            <a:r>
              <a:rPr lang="sr-Cyrl-CS" b="1" smtClean="0">
                <a:solidFill>
                  <a:srgbClr val="000000"/>
                </a:solidFill>
              </a:rPr>
              <a:t> г</a:t>
            </a:r>
            <a:r>
              <a:rPr lang="en-US" b="1" smtClean="0">
                <a:solidFill>
                  <a:srgbClr val="000000"/>
                </a:solidFill>
              </a:rPr>
              <a:t>одина </a:t>
            </a:r>
            <a:endParaRPr lang="sr-Cyrl-CS" b="1" smtClean="0">
              <a:solidFill>
                <a:srgbClr val="000000"/>
              </a:solidFill>
            </a:endParaRPr>
          </a:p>
          <a:p>
            <a:pPr fontAlgn="base">
              <a:spcBef>
                <a:spcPct val="0"/>
              </a:spcBef>
              <a:spcAft>
                <a:spcPct val="0"/>
              </a:spcAft>
              <a:buFontTx/>
              <a:buChar char="•"/>
            </a:pPr>
            <a:r>
              <a:rPr lang="sr-Cyrl-CS" b="1" smtClean="0">
                <a:solidFill>
                  <a:srgbClr val="000000"/>
                </a:solidFill>
              </a:rPr>
              <a:t> </a:t>
            </a:r>
            <a:r>
              <a:rPr lang="en-US" b="1" smtClean="0">
                <a:solidFill>
                  <a:srgbClr val="000000"/>
                </a:solidFill>
              </a:rPr>
              <a:t>младих после</a:t>
            </a:r>
            <a:r>
              <a:rPr lang="sr-Cyrl-CS" b="1" smtClean="0">
                <a:solidFill>
                  <a:srgbClr val="000000"/>
                </a:solidFill>
              </a:rPr>
              <a:t> </a:t>
            </a:r>
            <a:r>
              <a:rPr lang="en-US" b="1" smtClean="0">
                <a:solidFill>
                  <a:srgbClr val="000000"/>
                </a:solidFill>
              </a:rPr>
              <a:t>пунолетства до завршетка школовања, </a:t>
            </a:r>
            <a:endParaRPr lang="sr-Cyrl-CS" b="1" smtClean="0">
              <a:solidFill>
                <a:srgbClr val="000000"/>
              </a:solidFill>
            </a:endParaRPr>
          </a:p>
          <a:p>
            <a:pPr fontAlgn="base">
              <a:spcBef>
                <a:spcPct val="0"/>
              </a:spcBef>
              <a:spcAft>
                <a:spcPct val="0"/>
              </a:spcAft>
            </a:pPr>
            <a:r>
              <a:rPr lang="sr-Cyrl-CS" b="1" smtClean="0">
                <a:solidFill>
                  <a:srgbClr val="000000"/>
                </a:solidFill>
              </a:rPr>
              <a:t>  </a:t>
            </a:r>
            <a:r>
              <a:rPr lang="en-US" b="1" smtClean="0">
                <a:solidFill>
                  <a:srgbClr val="000000"/>
                </a:solidFill>
              </a:rPr>
              <a:t>до 26 година  </a:t>
            </a:r>
          </a:p>
        </p:txBody>
      </p:sp>
      <p:sp>
        <p:nvSpPr>
          <p:cNvPr id="133127" name="Document"/>
          <p:cNvSpPr>
            <a:spLocks noEditPoints="1" noChangeArrowheads="1"/>
          </p:cNvSpPr>
          <p:nvPr/>
        </p:nvSpPr>
        <p:spPr bwMode="auto">
          <a:xfrm>
            <a:off x="0" y="2276475"/>
            <a:ext cx="1546225" cy="30956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0 w 21600"/>
              <a:gd name="T11" fmla="*/ 0 h 21600"/>
              <a:gd name="T12" fmla="*/ 2147483647 w 21600"/>
              <a:gd name="T13" fmla="*/ 0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977 w 21600"/>
              <a:gd name="T25" fmla="*/ 818 h 21600"/>
              <a:gd name="T26" fmla="*/ 20622 w 21600"/>
              <a:gd name="T27" fmla="*/ 16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FF"/>
          </a:solidFill>
          <a:ln w="9525">
            <a:solidFill>
              <a:srgbClr val="000000"/>
            </a:solidFill>
            <a:miter lim="800000"/>
            <a:headEnd/>
            <a:tailEnd/>
          </a:ln>
          <a:effectLst>
            <a:outerShdw dist="107763" dir="2700000" algn="ctr" rotWithShape="0">
              <a:srgbClr val="808080"/>
            </a:outerShdw>
          </a:effectLst>
        </p:spPr>
        <p:txBody>
          <a:bodyPr/>
          <a:lstStyle/>
          <a:p>
            <a:pPr fontAlgn="base">
              <a:spcBef>
                <a:spcPct val="0"/>
              </a:spcBef>
              <a:spcAft>
                <a:spcPct val="0"/>
              </a:spcAft>
            </a:pPr>
            <a:endParaRPr lang="sr-Cyrl-CS" sz="200" b="1" smtClean="0">
              <a:solidFill>
                <a:srgbClr val="000000"/>
              </a:solidFill>
            </a:endParaRPr>
          </a:p>
          <a:p>
            <a:pPr fontAlgn="base">
              <a:spcBef>
                <a:spcPct val="0"/>
              </a:spcBef>
              <a:spcAft>
                <a:spcPct val="0"/>
              </a:spcAft>
            </a:pPr>
            <a:r>
              <a:rPr lang="sr-Cyrl-CS" b="1" smtClean="0">
                <a:solidFill>
                  <a:srgbClr val="000000"/>
                </a:solidFill>
              </a:rPr>
              <a:t>Усвајање</a:t>
            </a:r>
            <a:r>
              <a:rPr lang="en-US" b="1" smtClean="0">
                <a:solidFill>
                  <a:srgbClr val="000000"/>
                </a:solidFill>
              </a:rPr>
              <a:t> здравих стилова живота </a:t>
            </a:r>
          </a:p>
        </p:txBody>
      </p:sp>
      <p:sp>
        <p:nvSpPr>
          <p:cNvPr id="133128" name="Document"/>
          <p:cNvSpPr>
            <a:spLocks noEditPoints="1" noChangeArrowheads="1"/>
          </p:cNvSpPr>
          <p:nvPr/>
        </p:nvSpPr>
        <p:spPr bwMode="auto">
          <a:xfrm>
            <a:off x="1619250" y="2276475"/>
            <a:ext cx="2160588" cy="43195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0 w 21600"/>
              <a:gd name="T11" fmla="*/ 0 h 21600"/>
              <a:gd name="T12" fmla="*/ 2147483647 w 21600"/>
              <a:gd name="T13" fmla="*/ 0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977 w 21600"/>
              <a:gd name="T25" fmla="*/ 818 h 21600"/>
              <a:gd name="T26" fmla="*/ 20622 w 21600"/>
              <a:gd name="T27" fmla="*/ 16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FF"/>
          </a:solidFill>
          <a:ln w="9525">
            <a:solidFill>
              <a:srgbClr val="000000"/>
            </a:solidFill>
            <a:miter lim="800000"/>
            <a:headEnd/>
            <a:tailEnd/>
          </a:ln>
          <a:effectLst>
            <a:outerShdw dist="107763" dir="2700000" algn="ctr" rotWithShape="0">
              <a:srgbClr val="808080"/>
            </a:outerShdw>
          </a:effectLst>
        </p:spPr>
        <p:txBody>
          <a:bodyPr/>
          <a:lstStyle/>
          <a:p>
            <a:pPr fontAlgn="base">
              <a:spcBef>
                <a:spcPct val="0"/>
              </a:spcBef>
              <a:spcAft>
                <a:spcPct val="0"/>
              </a:spcAft>
            </a:pPr>
            <a:r>
              <a:rPr lang="en-US" b="1" smtClean="0">
                <a:solidFill>
                  <a:srgbClr val="000000"/>
                </a:solidFill>
              </a:rPr>
              <a:t>Превенција ризика</a:t>
            </a:r>
            <a:r>
              <a:rPr lang="sr-Cyrl-CS" b="1" smtClean="0">
                <a:solidFill>
                  <a:srgbClr val="000000"/>
                </a:solidFill>
              </a:rPr>
              <a:t>,  о</a:t>
            </a:r>
            <a:r>
              <a:rPr lang="en-US" b="1" smtClean="0">
                <a:solidFill>
                  <a:srgbClr val="000000"/>
                </a:solidFill>
              </a:rPr>
              <a:t>ткривање ризика по здравље и</a:t>
            </a:r>
            <a:r>
              <a:rPr lang="sr-Cyrl-CS" b="1" smtClean="0">
                <a:solidFill>
                  <a:srgbClr val="000000"/>
                </a:solidFill>
              </a:rPr>
              <a:t> </a:t>
            </a:r>
            <a:r>
              <a:rPr lang="en-US" b="1" smtClean="0">
                <a:solidFill>
                  <a:srgbClr val="000000"/>
                </a:solidFill>
              </a:rPr>
              <a:t>поремећаја здравља и предузимање одговарајућих поступака за њихово</a:t>
            </a:r>
            <a:r>
              <a:rPr lang="sr-Cyrl-CS" b="1" smtClean="0">
                <a:solidFill>
                  <a:srgbClr val="000000"/>
                </a:solidFill>
              </a:rPr>
              <a:t> </a:t>
            </a:r>
            <a:r>
              <a:rPr lang="en-US" b="1" smtClean="0">
                <a:solidFill>
                  <a:srgbClr val="000000"/>
                </a:solidFill>
              </a:rPr>
              <a:t>отклањање </a:t>
            </a:r>
          </a:p>
        </p:txBody>
      </p:sp>
      <p:sp>
        <p:nvSpPr>
          <p:cNvPr id="133129" name="Document"/>
          <p:cNvSpPr>
            <a:spLocks noEditPoints="1" noChangeArrowheads="1"/>
          </p:cNvSpPr>
          <p:nvPr/>
        </p:nvSpPr>
        <p:spPr bwMode="auto">
          <a:xfrm>
            <a:off x="3924300" y="2276475"/>
            <a:ext cx="2735263" cy="45815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0 w 21600"/>
              <a:gd name="T11" fmla="*/ 0 h 21600"/>
              <a:gd name="T12" fmla="*/ 2147483647 w 21600"/>
              <a:gd name="T13" fmla="*/ 0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977 w 21600"/>
              <a:gd name="T25" fmla="*/ 818 h 21600"/>
              <a:gd name="T26" fmla="*/ 20622 w 21600"/>
              <a:gd name="T27" fmla="*/ 16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FF"/>
          </a:solidFill>
          <a:ln w="9525">
            <a:solidFill>
              <a:srgbClr val="000000"/>
            </a:solidFill>
            <a:miter lim="800000"/>
            <a:headEnd/>
            <a:tailEnd/>
          </a:ln>
          <a:effectLst>
            <a:outerShdw dist="107763" dir="2700000" algn="ctr" rotWithShape="0">
              <a:srgbClr val="808080"/>
            </a:outerShdw>
          </a:effectLst>
        </p:spPr>
        <p:txBody>
          <a:bodyPr/>
          <a:lstStyle/>
          <a:p>
            <a:pPr fontAlgn="base">
              <a:spcBef>
                <a:spcPct val="0"/>
              </a:spcBef>
              <a:spcAft>
                <a:spcPct val="0"/>
              </a:spcAft>
            </a:pPr>
            <a:r>
              <a:rPr lang="en-US" b="1" smtClean="0">
                <a:solidFill>
                  <a:srgbClr val="000000"/>
                </a:solidFill>
              </a:rPr>
              <a:t>Омогућити адекватно праћење и процену</a:t>
            </a:r>
            <a:r>
              <a:rPr lang="sr-Cyrl-CS" b="1" smtClean="0">
                <a:solidFill>
                  <a:srgbClr val="000000"/>
                </a:solidFill>
              </a:rPr>
              <a:t> </a:t>
            </a:r>
            <a:r>
              <a:rPr lang="en-US" b="1" smtClean="0">
                <a:solidFill>
                  <a:srgbClr val="000000"/>
                </a:solidFill>
              </a:rPr>
              <a:t>рада здравствених служби за зз деце</a:t>
            </a:r>
            <a:r>
              <a:rPr lang="sr-Cyrl-CS" b="1" smtClean="0">
                <a:solidFill>
                  <a:srgbClr val="000000"/>
                </a:solidFill>
              </a:rPr>
              <a:t> и сагледавање здравственог стања деце применом одговорајућих индикатора, на основу адекватног </a:t>
            </a:r>
          </a:p>
          <a:p>
            <a:pPr fontAlgn="base">
              <a:spcBef>
                <a:spcPct val="0"/>
              </a:spcBef>
              <a:spcAft>
                <a:spcPct val="0"/>
              </a:spcAft>
            </a:pPr>
            <a:r>
              <a:rPr lang="sr-Cyrl-CS" b="1" smtClean="0">
                <a:solidFill>
                  <a:srgbClr val="000000"/>
                </a:solidFill>
              </a:rPr>
              <a:t>    </a:t>
            </a:r>
            <a:r>
              <a:rPr lang="en-US" b="1" smtClean="0">
                <a:solidFill>
                  <a:srgbClr val="000000"/>
                </a:solidFill>
              </a:rPr>
              <a:t>документовањ</a:t>
            </a:r>
            <a:r>
              <a:rPr lang="sr-Cyrl-CS" b="1" smtClean="0">
                <a:solidFill>
                  <a:srgbClr val="000000"/>
                </a:solidFill>
              </a:rPr>
              <a:t>а</a:t>
            </a:r>
            <a:r>
              <a:rPr lang="en-US" b="1" smtClean="0">
                <a:solidFill>
                  <a:srgbClr val="000000"/>
                </a:solidFill>
              </a:rPr>
              <a:t>, </a:t>
            </a:r>
            <a:endParaRPr lang="sr-Cyrl-CS" b="1" smtClean="0">
              <a:solidFill>
                <a:srgbClr val="000000"/>
              </a:solidFill>
            </a:endParaRPr>
          </a:p>
          <a:p>
            <a:pPr fontAlgn="base">
              <a:spcBef>
                <a:spcPct val="0"/>
              </a:spcBef>
              <a:spcAft>
                <a:spcPct val="0"/>
              </a:spcAft>
            </a:pPr>
            <a:r>
              <a:rPr lang="sr-Cyrl-CS" b="1" smtClean="0">
                <a:solidFill>
                  <a:srgbClr val="000000"/>
                </a:solidFill>
              </a:rPr>
              <a:t>       </a:t>
            </a:r>
            <a:r>
              <a:rPr lang="en-US" b="1" smtClean="0">
                <a:solidFill>
                  <a:srgbClr val="000000"/>
                </a:solidFill>
              </a:rPr>
              <a:t>евиденциј</a:t>
            </a:r>
            <a:r>
              <a:rPr lang="sr-Cyrl-CS" b="1" smtClean="0">
                <a:solidFill>
                  <a:srgbClr val="000000"/>
                </a:solidFill>
              </a:rPr>
              <a:t>е</a:t>
            </a:r>
            <a:r>
              <a:rPr lang="en-US" b="1" smtClean="0">
                <a:solidFill>
                  <a:srgbClr val="000000"/>
                </a:solidFill>
              </a:rPr>
              <a:t> и </a:t>
            </a:r>
            <a:r>
              <a:rPr lang="sr-Cyrl-CS" b="1" smtClean="0">
                <a:solidFill>
                  <a:srgbClr val="000000"/>
                </a:solidFill>
              </a:rPr>
              <a:t>   </a:t>
            </a:r>
          </a:p>
          <a:p>
            <a:pPr fontAlgn="base">
              <a:spcBef>
                <a:spcPct val="0"/>
              </a:spcBef>
              <a:spcAft>
                <a:spcPct val="0"/>
              </a:spcAft>
            </a:pPr>
            <a:r>
              <a:rPr lang="sr-Cyrl-CS" b="1" smtClean="0">
                <a:solidFill>
                  <a:srgbClr val="000000"/>
                </a:solidFill>
              </a:rPr>
              <a:t>          </a:t>
            </a:r>
            <a:r>
              <a:rPr lang="en-US" b="1" smtClean="0">
                <a:solidFill>
                  <a:srgbClr val="000000"/>
                </a:solidFill>
              </a:rPr>
              <a:t>извештавањ</a:t>
            </a:r>
            <a:r>
              <a:rPr lang="sr-Cyrl-CS" b="1" smtClean="0">
                <a:solidFill>
                  <a:srgbClr val="000000"/>
                </a:solidFill>
              </a:rPr>
              <a:t>а. </a:t>
            </a:r>
            <a:endParaRPr lang="en-US" b="1" smtClean="0">
              <a:solidFill>
                <a:srgbClr val="000000"/>
              </a:solidFill>
            </a:endParaRPr>
          </a:p>
        </p:txBody>
      </p:sp>
      <p:sp>
        <p:nvSpPr>
          <p:cNvPr id="133130" name="Document"/>
          <p:cNvSpPr>
            <a:spLocks noEditPoints="1" noChangeArrowheads="1"/>
          </p:cNvSpPr>
          <p:nvPr/>
        </p:nvSpPr>
        <p:spPr bwMode="auto">
          <a:xfrm>
            <a:off x="6877050" y="2276475"/>
            <a:ext cx="2266950" cy="43926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0 w 21600"/>
              <a:gd name="T11" fmla="*/ 0 h 21600"/>
              <a:gd name="T12" fmla="*/ 2147483647 w 21600"/>
              <a:gd name="T13" fmla="*/ 0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977 w 21600"/>
              <a:gd name="T25" fmla="*/ 818 h 21600"/>
              <a:gd name="T26" fmla="*/ 20622 w 21600"/>
              <a:gd name="T27" fmla="*/ 16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FF"/>
          </a:solidFill>
          <a:ln w="9525">
            <a:solidFill>
              <a:srgbClr val="000000"/>
            </a:solidFill>
            <a:miter lim="800000"/>
            <a:headEnd/>
            <a:tailEnd/>
          </a:ln>
          <a:effectLst>
            <a:outerShdw dist="107763" dir="2700000" algn="ctr" rotWithShape="0">
              <a:srgbClr val="808080"/>
            </a:outerShdw>
          </a:effectLst>
        </p:spPr>
        <p:txBody>
          <a:bodyPr/>
          <a:lstStyle/>
          <a:p>
            <a:pPr fontAlgn="base">
              <a:spcBef>
                <a:spcPct val="0"/>
              </a:spcBef>
              <a:spcAft>
                <a:spcPct val="0"/>
              </a:spcAft>
            </a:pPr>
            <a:r>
              <a:rPr lang="en-US" b="1" smtClean="0">
                <a:solidFill>
                  <a:srgbClr val="000000"/>
                </a:solidFill>
              </a:rPr>
              <a:t>Побољшати приступачност, доступност и</a:t>
            </a:r>
            <a:r>
              <a:rPr lang="sr-Cyrl-CS" b="1" smtClean="0">
                <a:solidFill>
                  <a:srgbClr val="000000"/>
                </a:solidFill>
              </a:rPr>
              <a:t> </a:t>
            </a:r>
            <a:r>
              <a:rPr lang="en-US" b="1" smtClean="0">
                <a:solidFill>
                  <a:srgbClr val="000000"/>
                </a:solidFill>
              </a:rPr>
              <a:t>коришћење здравствене службе и квалитет зз деци са села, из</a:t>
            </a:r>
            <a:r>
              <a:rPr lang="sr-Cyrl-CS" b="1" smtClean="0">
                <a:solidFill>
                  <a:srgbClr val="000000"/>
                </a:solidFill>
              </a:rPr>
              <a:t> </a:t>
            </a:r>
            <a:r>
              <a:rPr lang="en-US" b="1" smtClean="0">
                <a:solidFill>
                  <a:srgbClr val="000000"/>
                </a:solidFill>
              </a:rPr>
              <a:t>сиромашнијих подручја, у ромским насељима</a:t>
            </a:r>
            <a:r>
              <a:rPr lang="sr-Cyrl-CS" b="1" smtClean="0">
                <a:solidFill>
                  <a:srgbClr val="000000"/>
                </a:solidFill>
              </a:rPr>
              <a:t>.</a:t>
            </a:r>
            <a:endParaRPr lang="en-US" b="1" smtClean="0">
              <a:solidFill>
                <a:srgbClr val="000000"/>
              </a:solidFill>
            </a:endParaRPr>
          </a:p>
        </p:txBody>
      </p:sp>
      <p:sp>
        <p:nvSpPr>
          <p:cNvPr id="133131" name="Rectangle 11"/>
          <p:cNvSpPr>
            <a:spLocks noChangeArrowheads="1"/>
          </p:cNvSpPr>
          <p:nvPr/>
        </p:nvSpPr>
        <p:spPr bwMode="auto">
          <a:xfrm>
            <a:off x="539750" y="1989138"/>
            <a:ext cx="6769100" cy="287337"/>
          </a:xfrm>
          <a:prstGeom prst="rect">
            <a:avLst/>
          </a:prstGeom>
          <a:solidFill>
            <a:srgbClr val="FFCCFF"/>
          </a:solidFill>
          <a:ln w="9525">
            <a:solidFill>
              <a:schemeClr val="tx1"/>
            </a:solidFill>
            <a:miter lim="800000"/>
            <a:headEnd/>
            <a:tailEnd/>
          </a:ln>
        </p:spPr>
        <p:txBody>
          <a:bodyPr wrap="none" anchor="ctr"/>
          <a:lstStyle/>
          <a:p>
            <a:pPr algn="ctr" fontAlgn="base">
              <a:spcBef>
                <a:spcPct val="0"/>
              </a:spcBef>
              <a:spcAft>
                <a:spcPct val="0"/>
              </a:spcAft>
            </a:pPr>
            <a:r>
              <a:rPr lang="sr-Cyrl-CS" b="1" smtClean="0">
                <a:solidFill>
                  <a:srgbClr val="000000"/>
                </a:solidFill>
              </a:rPr>
              <a:t>СПЕЦИФИЧНИ ЦИЉЕВИ</a:t>
            </a:r>
            <a:endParaRPr lang="en-US" b="1" smtClean="0">
              <a:solidFill>
                <a:srgbClr val="000000"/>
              </a:solidFill>
            </a:endParaRPr>
          </a:p>
        </p:txBody>
      </p:sp>
    </p:spTree>
    <p:extLst>
      <p:ext uri="{BB962C8B-B14F-4D97-AF65-F5344CB8AC3E}">
        <p14:creationId xmlns:p14="http://schemas.microsoft.com/office/powerpoint/2010/main" val="3205096106"/>
      </p:ext>
    </p:extLst>
  </p:cSld>
  <p:clrMapOvr>
    <a:masterClrMapping/>
  </p:clrMapOvr>
  <mc:AlternateContent xmlns:mc="http://schemas.openxmlformats.org/markup-compatibility/2006" xmlns:p14="http://schemas.microsoft.com/office/powerpoint/2010/main">
    <mc:Choice Requires="p14">
      <p:transition spd="slow" p14:dur="2000" advTm="29946"/>
    </mc:Choice>
    <mc:Fallback xmlns="">
      <p:transition spd="slow" advTm="29946"/>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3126"/>
                                        </p:tgtEl>
                                        <p:attrNameLst>
                                          <p:attrName>style.visibility</p:attrName>
                                        </p:attrNameLst>
                                      </p:cBhvr>
                                      <p:to>
                                        <p:strVal val="visible"/>
                                      </p:to>
                                    </p:set>
                                    <p:anim calcmode="lin" valueType="num">
                                      <p:cBhvr additive="base">
                                        <p:cTn id="7" dur="500" fill="hold"/>
                                        <p:tgtEl>
                                          <p:spTgt spid="133126"/>
                                        </p:tgtEl>
                                        <p:attrNameLst>
                                          <p:attrName>ppt_x</p:attrName>
                                        </p:attrNameLst>
                                      </p:cBhvr>
                                      <p:tavLst>
                                        <p:tav tm="0">
                                          <p:val>
                                            <p:strVal val="#ppt_x"/>
                                          </p:val>
                                        </p:tav>
                                        <p:tav tm="100000">
                                          <p:val>
                                            <p:strVal val="#ppt_x"/>
                                          </p:val>
                                        </p:tav>
                                      </p:tavLst>
                                    </p:anim>
                                    <p:anim calcmode="lin" valueType="num">
                                      <p:cBhvr additive="base">
                                        <p:cTn id="8" dur="500" fill="hold"/>
                                        <p:tgtEl>
                                          <p:spTgt spid="13312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3131"/>
                                        </p:tgtEl>
                                        <p:attrNameLst>
                                          <p:attrName>style.visibility</p:attrName>
                                        </p:attrNameLst>
                                      </p:cBhvr>
                                      <p:to>
                                        <p:strVal val="visible"/>
                                      </p:to>
                                    </p:set>
                                    <p:anim calcmode="lin" valueType="num">
                                      <p:cBhvr additive="base">
                                        <p:cTn id="12" dur="500" fill="hold"/>
                                        <p:tgtEl>
                                          <p:spTgt spid="133131"/>
                                        </p:tgtEl>
                                        <p:attrNameLst>
                                          <p:attrName>ppt_x</p:attrName>
                                        </p:attrNameLst>
                                      </p:cBhvr>
                                      <p:tavLst>
                                        <p:tav tm="0">
                                          <p:val>
                                            <p:strVal val="#ppt_x"/>
                                          </p:val>
                                        </p:tav>
                                        <p:tav tm="100000">
                                          <p:val>
                                            <p:strVal val="#ppt_x"/>
                                          </p:val>
                                        </p:tav>
                                      </p:tavLst>
                                    </p:anim>
                                    <p:anim calcmode="lin" valueType="num">
                                      <p:cBhvr additive="base">
                                        <p:cTn id="13" dur="500" fill="hold"/>
                                        <p:tgtEl>
                                          <p:spTgt spid="133131"/>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33127"/>
                                        </p:tgtEl>
                                        <p:attrNameLst>
                                          <p:attrName>style.visibility</p:attrName>
                                        </p:attrNameLst>
                                      </p:cBhvr>
                                      <p:to>
                                        <p:strVal val="visible"/>
                                      </p:to>
                                    </p:set>
                                    <p:anim calcmode="lin" valueType="num">
                                      <p:cBhvr additive="base">
                                        <p:cTn id="17" dur="500" fill="hold"/>
                                        <p:tgtEl>
                                          <p:spTgt spid="133127"/>
                                        </p:tgtEl>
                                        <p:attrNameLst>
                                          <p:attrName>ppt_x</p:attrName>
                                        </p:attrNameLst>
                                      </p:cBhvr>
                                      <p:tavLst>
                                        <p:tav tm="0">
                                          <p:val>
                                            <p:strVal val="#ppt_x"/>
                                          </p:val>
                                        </p:tav>
                                        <p:tav tm="100000">
                                          <p:val>
                                            <p:strVal val="#ppt_x"/>
                                          </p:val>
                                        </p:tav>
                                      </p:tavLst>
                                    </p:anim>
                                    <p:anim calcmode="lin" valueType="num">
                                      <p:cBhvr additive="base">
                                        <p:cTn id="18" dur="500" fill="hold"/>
                                        <p:tgtEl>
                                          <p:spTgt spid="133127"/>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33128"/>
                                        </p:tgtEl>
                                        <p:attrNameLst>
                                          <p:attrName>style.visibility</p:attrName>
                                        </p:attrNameLst>
                                      </p:cBhvr>
                                      <p:to>
                                        <p:strVal val="visible"/>
                                      </p:to>
                                    </p:set>
                                    <p:anim calcmode="lin" valueType="num">
                                      <p:cBhvr additive="base">
                                        <p:cTn id="22" dur="500" fill="hold"/>
                                        <p:tgtEl>
                                          <p:spTgt spid="133128"/>
                                        </p:tgtEl>
                                        <p:attrNameLst>
                                          <p:attrName>ppt_x</p:attrName>
                                        </p:attrNameLst>
                                      </p:cBhvr>
                                      <p:tavLst>
                                        <p:tav tm="0">
                                          <p:val>
                                            <p:strVal val="#ppt_x"/>
                                          </p:val>
                                        </p:tav>
                                        <p:tav tm="100000">
                                          <p:val>
                                            <p:strVal val="#ppt_x"/>
                                          </p:val>
                                        </p:tav>
                                      </p:tavLst>
                                    </p:anim>
                                    <p:anim calcmode="lin" valueType="num">
                                      <p:cBhvr additive="base">
                                        <p:cTn id="23" dur="500" fill="hold"/>
                                        <p:tgtEl>
                                          <p:spTgt spid="133128"/>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3129"/>
                                        </p:tgtEl>
                                        <p:attrNameLst>
                                          <p:attrName>style.visibility</p:attrName>
                                        </p:attrNameLst>
                                      </p:cBhvr>
                                      <p:to>
                                        <p:strVal val="visible"/>
                                      </p:to>
                                    </p:set>
                                    <p:anim calcmode="lin" valueType="num">
                                      <p:cBhvr additive="base">
                                        <p:cTn id="27" dur="500" fill="hold"/>
                                        <p:tgtEl>
                                          <p:spTgt spid="133129"/>
                                        </p:tgtEl>
                                        <p:attrNameLst>
                                          <p:attrName>ppt_x</p:attrName>
                                        </p:attrNameLst>
                                      </p:cBhvr>
                                      <p:tavLst>
                                        <p:tav tm="0">
                                          <p:val>
                                            <p:strVal val="#ppt_x"/>
                                          </p:val>
                                        </p:tav>
                                        <p:tav tm="100000">
                                          <p:val>
                                            <p:strVal val="#ppt_x"/>
                                          </p:val>
                                        </p:tav>
                                      </p:tavLst>
                                    </p:anim>
                                    <p:anim calcmode="lin" valueType="num">
                                      <p:cBhvr additive="base">
                                        <p:cTn id="28" dur="500" fill="hold"/>
                                        <p:tgtEl>
                                          <p:spTgt spid="133129"/>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33130"/>
                                        </p:tgtEl>
                                        <p:attrNameLst>
                                          <p:attrName>style.visibility</p:attrName>
                                        </p:attrNameLst>
                                      </p:cBhvr>
                                      <p:to>
                                        <p:strVal val="visible"/>
                                      </p:to>
                                    </p:set>
                                    <p:anim calcmode="lin" valueType="num">
                                      <p:cBhvr additive="base">
                                        <p:cTn id="32" dur="500" fill="hold"/>
                                        <p:tgtEl>
                                          <p:spTgt spid="133130"/>
                                        </p:tgtEl>
                                        <p:attrNameLst>
                                          <p:attrName>ppt_x</p:attrName>
                                        </p:attrNameLst>
                                      </p:cBhvr>
                                      <p:tavLst>
                                        <p:tav tm="0">
                                          <p:val>
                                            <p:strVal val="#ppt_x"/>
                                          </p:val>
                                        </p:tav>
                                        <p:tav tm="100000">
                                          <p:val>
                                            <p:strVal val="#ppt_x"/>
                                          </p:val>
                                        </p:tav>
                                      </p:tavLst>
                                    </p:anim>
                                    <p:anim calcmode="lin" valueType="num">
                                      <p:cBhvr additive="base">
                                        <p:cTn id="33" dur="500" fill="hold"/>
                                        <p:tgtEl>
                                          <p:spTgt spid="133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6" grpId="0" animBg="1"/>
      <p:bldP spid="133127" grpId="0" animBg="1"/>
      <p:bldP spid="133128" grpId="0" animBg="1"/>
      <p:bldP spid="133129" grpId="0" animBg="1"/>
      <p:bldP spid="133130" grpId="0" animBg="1"/>
      <p:bldP spid="133131"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179388" y="0"/>
            <a:ext cx="8642350" cy="679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Tx/>
              <a:buAutoNum type="arabicPeriod"/>
            </a:pPr>
            <a:r>
              <a:rPr lang="en-US" sz="3400" b="1">
                <a:solidFill>
                  <a:srgbClr val="FFFF00"/>
                </a:solidFill>
              </a:rPr>
              <a:t>СПЕЦИФИЧНИ ЦИЉ</a:t>
            </a:r>
            <a:r>
              <a:rPr lang="en-US" sz="3600" b="1">
                <a:solidFill>
                  <a:srgbClr val="FFFF00"/>
                </a:solidFill>
              </a:rPr>
              <a:t>: </a:t>
            </a:r>
            <a:r>
              <a:rPr lang="sr-Cyrl-CS" sz="4000" b="1">
                <a:solidFill>
                  <a:srgbClr val="FFFF00"/>
                </a:solidFill>
              </a:rPr>
              <a:t>Усвајање</a:t>
            </a:r>
            <a:r>
              <a:rPr lang="en-US" sz="4000" b="1">
                <a:solidFill>
                  <a:srgbClr val="FFFF00"/>
                </a:solidFill>
              </a:rPr>
              <a:t> здравих стилова живота</a:t>
            </a:r>
            <a:endParaRPr lang="sr-Cyrl-CS" sz="4000" b="1">
              <a:solidFill>
                <a:srgbClr val="FFFF00"/>
              </a:solidFill>
            </a:endParaRPr>
          </a:p>
          <a:p>
            <a:pPr eaLnBrk="1" fontAlgn="base" hangingPunct="1">
              <a:spcBef>
                <a:spcPct val="0"/>
              </a:spcBef>
              <a:spcAft>
                <a:spcPct val="0"/>
              </a:spcAft>
              <a:buFontTx/>
              <a:buAutoNum type="arabicPeriod"/>
            </a:pPr>
            <a:endParaRPr lang="sr-Cyrl-CS" sz="4000" b="1">
              <a:solidFill>
                <a:srgbClr val="FFFF00"/>
              </a:solidFill>
            </a:endParaRPr>
          </a:p>
          <a:p>
            <a:pPr eaLnBrk="1" fontAlgn="base" hangingPunct="1">
              <a:spcBef>
                <a:spcPct val="0"/>
              </a:spcBef>
              <a:spcAft>
                <a:spcPct val="0"/>
              </a:spcAft>
              <a:buFont typeface="Wingdings" pitchFamily="2" charset="2"/>
              <a:buChar char="Ø"/>
            </a:pPr>
            <a:r>
              <a:rPr lang="sr-Cyrl-CS" sz="3000" b="1">
                <a:solidFill>
                  <a:srgbClr val="FFFF00"/>
                </a:solidFill>
              </a:rPr>
              <a:t>С</a:t>
            </a:r>
            <a:r>
              <a:rPr lang="en-US" sz="3000" b="1">
                <a:solidFill>
                  <a:srgbClr val="FFFF00"/>
                </a:solidFill>
              </a:rPr>
              <a:t>ачинити програм васпитања за здравље деце</a:t>
            </a:r>
            <a:r>
              <a:rPr lang="sr-Cyrl-CS" sz="3000" b="1">
                <a:solidFill>
                  <a:srgbClr val="FFFF00"/>
                </a:solidFill>
              </a:rPr>
              <a:t> </a:t>
            </a:r>
            <a:r>
              <a:rPr lang="en-US" sz="3000" b="1">
                <a:solidFill>
                  <a:srgbClr val="FFFF00"/>
                </a:solidFill>
              </a:rPr>
              <a:t>који дефинише садржај и</a:t>
            </a:r>
            <a:r>
              <a:rPr lang="sr-Cyrl-CS" sz="3000" b="1">
                <a:solidFill>
                  <a:srgbClr val="FFFF00"/>
                </a:solidFill>
              </a:rPr>
              <a:t> </a:t>
            </a:r>
            <a:r>
              <a:rPr lang="en-US" sz="3000" b="1">
                <a:solidFill>
                  <a:srgbClr val="FFFF00"/>
                </a:solidFill>
              </a:rPr>
              <a:t>методе рада у складу</a:t>
            </a:r>
            <a:r>
              <a:rPr lang="sr-Cyrl-CS" sz="3000" b="1">
                <a:solidFill>
                  <a:srgbClr val="FFFF00"/>
                </a:solidFill>
              </a:rPr>
              <a:t> </a:t>
            </a:r>
            <a:r>
              <a:rPr lang="en-US" sz="3000" b="1">
                <a:solidFill>
                  <a:srgbClr val="FFFF00"/>
                </a:solidFill>
              </a:rPr>
              <a:t>са областима које су приоритетне за овај узраст. </a:t>
            </a:r>
            <a:endParaRPr lang="sr-Cyrl-CS" sz="3000" b="1">
              <a:solidFill>
                <a:srgbClr val="FFFF00"/>
              </a:solidFill>
            </a:endParaRPr>
          </a:p>
          <a:p>
            <a:pPr eaLnBrk="1" fontAlgn="base" hangingPunct="1">
              <a:spcBef>
                <a:spcPct val="0"/>
              </a:spcBef>
              <a:spcAft>
                <a:spcPct val="0"/>
              </a:spcAft>
            </a:pPr>
            <a:r>
              <a:rPr lang="sr-Cyrl-CS" sz="3000" b="1">
                <a:solidFill>
                  <a:srgbClr val="FFFF00"/>
                </a:solidFill>
              </a:rPr>
              <a:t>	</a:t>
            </a:r>
            <a:r>
              <a:rPr lang="en-US" sz="3000" b="1">
                <a:solidFill>
                  <a:srgbClr val="FFFF00"/>
                </a:solidFill>
              </a:rPr>
              <a:t>Домови здравља у сарадњи са институтима и </a:t>
            </a:r>
            <a:r>
              <a:rPr lang="sr-Cyrl-CS" sz="3000" b="1">
                <a:solidFill>
                  <a:srgbClr val="FFFF00"/>
                </a:solidFill>
              </a:rPr>
              <a:t> </a:t>
            </a:r>
            <a:r>
              <a:rPr lang="en-US" sz="3000" b="1">
                <a:solidFill>
                  <a:srgbClr val="FFFF00"/>
                </a:solidFill>
              </a:rPr>
              <a:t>заводима за јавно здравље, предшколсим и школским установама спроводе програм</a:t>
            </a:r>
            <a:r>
              <a:rPr lang="en-US" b="1">
                <a:solidFill>
                  <a:srgbClr val="FFFF00"/>
                </a:solidFill>
              </a:rPr>
              <a:t>;</a:t>
            </a:r>
            <a:endParaRPr lang="sr-Cyrl-CS" sz="4000" b="1">
              <a:solidFill>
                <a:srgbClr val="FFFF00"/>
              </a:solidFill>
            </a:endParaRP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endParaRPr lang="sr-Cyrl-CS" sz="2000" b="1">
              <a:solidFill>
                <a:srgbClr val="FFFF00"/>
              </a:solidFill>
            </a:endParaRPr>
          </a:p>
          <a:p>
            <a:pPr eaLnBrk="1" fontAlgn="base" hangingPunct="1">
              <a:spcBef>
                <a:spcPct val="0"/>
              </a:spcBef>
              <a:spcAft>
                <a:spcPct val="0"/>
              </a:spcAft>
            </a:pPr>
            <a:endParaRPr lang="sr-Cyrl-CS" sz="2400" b="1">
              <a:solidFill>
                <a:srgbClr val="FFFF00"/>
              </a:solidFill>
            </a:endParaRPr>
          </a:p>
        </p:txBody>
      </p:sp>
    </p:spTree>
    <p:extLst>
      <p:ext uri="{BB962C8B-B14F-4D97-AF65-F5344CB8AC3E}">
        <p14:creationId xmlns:p14="http://schemas.microsoft.com/office/powerpoint/2010/main" val="15446720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4146"/>
                                        </p:tgtEl>
                                        <p:attrNameLst>
                                          <p:attrName>style.visibility</p:attrName>
                                        </p:attrNameLst>
                                      </p:cBhvr>
                                      <p:to>
                                        <p:strVal val="visible"/>
                                      </p:to>
                                    </p:set>
                                    <p:animEffect transition="in" filter="slide(fromBottom)">
                                      <p:cBhvr>
                                        <p:cTn id="7" dur="2000"/>
                                        <p:tgtEl>
                                          <p:spTgt spid="134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2"/>
          <p:cNvSpPr txBox="1">
            <a:spLocks noChangeArrowheads="1"/>
          </p:cNvSpPr>
          <p:nvPr/>
        </p:nvSpPr>
        <p:spPr bwMode="auto">
          <a:xfrm>
            <a:off x="179388" y="0"/>
            <a:ext cx="86423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Tx/>
              <a:buAutoNum type="arabicPeriod"/>
            </a:pPr>
            <a:r>
              <a:rPr lang="en-US" sz="3400" b="1">
                <a:solidFill>
                  <a:srgbClr val="FFFF00"/>
                </a:solidFill>
              </a:rPr>
              <a:t>СПЕЦИФИЧНИ ЦИЉ</a:t>
            </a:r>
            <a:r>
              <a:rPr lang="en-US" sz="3600" b="1">
                <a:solidFill>
                  <a:srgbClr val="FFFF00"/>
                </a:solidFill>
              </a:rPr>
              <a:t>: </a:t>
            </a:r>
            <a:r>
              <a:rPr lang="sr-Cyrl-CS" sz="4000" b="1">
                <a:solidFill>
                  <a:srgbClr val="FFFF00"/>
                </a:solidFill>
              </a:rPr>
              <a:t>Усвајање</a:t>
            </a:r>
            <a:r>
              <a:rPr lang="en-US" sz="4000" b="1">
                <a:solidFill>
                  <a:srgbClr val="FFFF00"/>
                </a:solidFill>
              </a:rPr>
              <a:t> здравих стилова живота</a:t>
            </a:r>
            <a:endParaRPr lang="sr-Cyrl-CS" sz="4000" b="1">
              <a:solidFill>
                <a:srgbClr val="FFFF00"/>
              </a:solidFill>
            </a:endParaRPr>
          </a:p>
          <a:p>
            <a:pPr eaLnBrk="1" fontAlgn="base" hangingPunct="1">
              <a:spcBef>
                <a:spcPct val="0"/>
              </a:spcBef>
              <a:spcAft>
                <a:spcPct val="0"/>
              </a:spcAft>
              <a:buFontTx/>
              <a:buAutoNum type="arabicPeriod"/>
            </a:pPr>
            <a:endParaRPr lang="sr-Cyrl-CS" sz="4000" b="1">
              <a:solidFill>
                <a:srgbClr val="FFFF00"/>
              </a:solidFill>
            </a:endParaRPr>
          </a:p>
          <a:p>
            <a:pPr eaLnBrk="1" fontAlgn="base" hangingPunct="1">
              <a:spcBef>
                <a:spcPct val="0"/>
              </a:spcBef>
              <a:spcAft>
                <a:spcPct val="0"/>
              </a:spcAft>
              <a:buFont typeface="Wingdings" pitchFamily="2" charset="2"/>
              <a:buChar char="Ø"/>
            </a:pPr>
            <a:r>
              <a:rPr lang="sr-Cyrl-CS" sz="3000" b="1">
                <a:solidFill>
                  <a:srgbClr val="FFFF00"/>
                </a:solidFill>
              </a:rPr>
              <a:t>З</a:t>
            </a:r>
            <a:r>
              <a:rPr lang="en-US" sz="3000" b="1">
                <a:solidFill>
                  <a:srgbClr val="FFFF00"/>
                </a:solidFill>
              </a:rPr>
              <a:t>дравствено-васпитни рад у складу са програмом васпитања за здравље са децом, родитељима, одн</a:t>
            </a:r>
            <a:r>
              <a:rPr lang="sr-Cyrl-CS" sz="3000" b="1">
                <a:solidFill>
                  <a:srgbClr val="FFFF00"/>
                </a:solidFill>
              </a:rPr>
              <a:t>. </a:t>
            </a:r>
            <a:r>
              <a:rPr lang="en-US" sz="3000" b="1">
                <a:solidFill>
                  <a:srgbClr val="FFFF00"/>
                </a:solidFill>
              </a:rPr>
              <a:t>старатељима по темама предвиђеним за овај узраст (исхрана, физичка активност, вакцинација, превенција повреда, </a:t>
            </a:r>
            <a:r>
              <a:rPr lang="sr-Cyrl-CS" sz="3000" b="1">
                <a:solidFill>
                  <a:srgbClr val="FFFF00"/>
                </a:solidFill>
              </a:rPr>
              <a:t>насиља, занемаривања, </a:t>
            </a:r>
            <a:r>
              <a:rPr lang="en-US" sz="3000" b="1">
                <a:solidFill>
                  <a:srgbClr val="FFFF00"/>
                </a:solidFill>
              </a:rPr>
              <a:t>здравље уста и зуба) са посебним освртом на децу из осетљивих популационих група;</a:t>
            </a:r>
            <a:r>
              <a:rPr lang="sr-Cyrl-CS" sz="3000">
                <a:solidFill>
                  <a:srgbClr val="FFFF00"/>
                </a:solidFill>
              </a:rPr>
              <a:t> </a:t>
            </a:r>
            <a:endParaRPr lang="sr-Cyrl-CS" sz="3000" b="1">
              <a:solidFill>
                <a:srgbClr val="FFFF00"/>
              </a:solidFill>
            </a:endParaRPr>
          </a:p>
          <a:p>
            <a:pPr eaLnBrk="1" fontAlgn="base" hangingPunct="1">
              <a:spcBef>
                <a:spcPct val="0"/>
              </a:spcBef>
              <a:spcAft>
                <a:spcPct val="0"/>
              </a:spcAft>
            </a:pPr>
            <a:endParaRPr lang="sr-Cyrl-CS" sz="3000" b="1">
              <a:solidFill>
                <a:srgbClr val="FFFF00"/>
              </a:solidFill>
            </a:endParaRPr>
          </a:p>
          <a:p>
            <a:pPr eaLnBrk="1" fontAlgn="base" hangingPunct="1">
              <a:spcBef>
                <a:spcPct val="0"/>
              </a:spcBef>
              <a:spcAft>
                <a:spcPct val="0"/>
              </a:spcAft>
            </a:pPr>
            <a:endParaRPr lang="sr-Cyrl-CS" sz="2400" b="1">
              <a:solidFill>
                <a:srgbClr val="FFFF00"/>
              </a:solidFill>
            </a:endParaRPr>
          </a:p>
        </p:txBody>
      </p:sp>
    </p:spTree>
    <p:extLst>
      <p:ext uri="{BB962C8B-B14F-4D97-AF65-F5344CB8AC3E}">
        <p14:creationId xmlns:p14="http://schemas.microsoft.com/office/powerpoint/2010/main" val="10090031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5170"/>
                                        </p:tgtEl>
                                        <p:attrNameLst>
                                          <p:attrName>style.visibility</p:attrName>
                                        </p:attrNameLst>
                                      </p:cBhvr>
                                      <p:to>
                                        <p:strVal val="visible"/>
                                      </p:to>
                                    </p:set>
                                    <p:animEffect transition="in" filter="slide(fromBottom)">
                                      <p:cBhvr>
                                        <p:cTn id="7" dur="2000"/>
                                        <p:tgtEl>
                                          <p:spTgt spid="135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2"/>
          <p:cNvSpPr txBox="1">
            <a:spLocks noChangeArrowheads="1"/>
          </p:cNvSpPr>
          <p:nvPr/>
        </p:nvSpPr>
        <p:spPr bwMode="auto">
          <a:xfrm>
            <a:off x="179388" y="0"/>
            <a:ext cx="8642350"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Tx/>
              <a:buAutoNum type="arabicPeriod"/>
            </a:pPr>
            <a:r>
              <a:rPr lang="en-US" sz="3400" b="1">
                <a:solidFill>
                  <a:srgbClr val="FFFF00"/>
                </a:solidFill>
              </a:rPr>
              <a:t>СПЕЦИФИЧНИ ЦИЉ</a:t>
            </a:r>
            <a:r>
              <a:rPr lang="en-US" sz="3600" b="1">
                <a:solidFill>
                  <a:srgbClr val="FFFF00"/>
                </a:solidFill>
              </a:rPr>
              <a:t>: </a:t>
            </a:r>
            <a:r>
              <a:rPr lang="sr-Cyrl-CS" sz="4000" b="1">
                <a:solidFill>
                  <a:srgbClr val="FFFF00"/>
                </a:solidFill>
              </a:rPr>
              <a:t>Усвајање</a:t>
            </a:r>
            <a:r>
              <a:rPr lang="en-US" sz="4000" b="1">
                <a:solidFill>
                  <a:srgbClr val="FFFF00"/>
                </a:solidFill>
              </a:rPr>
              <a:t> здравих стилова живота</a:t>
            </a:r>
            <a:endParaRPr lang="sr-Cyrl-CS" sz="4000" b="1">
              <a:solidFill>
                <a:srgbClr val="FFFF00"/>
              </a:solidFill>
            </a:endParaRPr>
          </a:p>
          <a:p>
            <a:pPr eaLnBrk="1" fontAlgn="base" hangingPunct="1">
              <a:spcBef>
                <a:spcPct val="0"/>
              </a:spcBef>
              <a:spcAft>
                <a:spcPct val="0"/>
              </a:spcAft>
              <a:buFontTx/>
              <a:buAutoNum type="arabicPeriod"/>
            </a:pPr>
            <a:endParaRPr lang="sr-Cyrl-CS" sz="4000" b="1">
              <a:solidFill>
                <a:srgbClr val="FFFF00"/>
              </a:solidFill>
            </a:endParaRPr>
          </a:p>
          <a:p>
            <a:pPr eaLnBrk="1" fontAlgn="base" hangingPunct="1">
              <a:spcBef>
                <a:spcPct val="0"/>
              </a:spcBef>
              <a:spcAft>
                <a:spcPct val="0"/>
              </a:spcAft>
            </a:pPr>
            <a:endParaRPr lang="sr-Cyrl-CS" sz="4000" b="1">
              <a:solidFill>
                <a:srgbClr val="FFFF00"/>
              </a:solidFill>
            </a:endParaRPr>
          </a:p>
          <a:p>
            <a:pPr eaLnBrk="1" fontAlgn="base" hangingPunct="1">
              <a:spcBef>
                <a:spcPct val="0"/>
              </a:spcBef>
              <a:spcAft>
                <a:spcPct val="0"/>
              </a:spcAft>
              <a:buFont typeface="Wingdings" pitchFamily="2" charset="2"/>
              <a:buChar char="Ø"/>
            </a:pPr>
            <a:r>
              <a:rPr lang="sr-Cyrl-CS" sz="3000" b="1">
                <a:solidFill>
                  <a:srgbClr val="FFFF00"/>
                </a:solidFill>
              </a:rPr>
              <a:t>Е</a:t>
            </a:r>
            <a:r>
              <a:rPr lang="en-US" sz="3000" b="1">
                <a:solidFill>
                  <a:srgbClr val="FFFF00"/>
                </a:solidFill>
              </a:rPr>
              <a:t>дукација здравствених радника, здравствених сарадника укључених у бригу о здрављу деце овог узраста и постизање већег нивоа знања;</a:t>
            </a:r>
            <a:endParaRPr lang="sr-Cyrl-CS" sz="3000" b="1">
              <a:solidFill>
                <a:srgbClr val="FFFF00"/>
              </a:solidFill>
            </a:endParaRPr>
          </a:p>
        </p:txBody>
      </p:sp>
    </p:spTree>
    <p:extLst>
      <p:ext uri="{BB962C8B-B14F-4D97-AF65-F5344CB8AC3E}">
        <p14:creationId xmlns:p14="http://schemas.microsoft.com/office/powerpoint/2010/main" val="8232843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6194"/>
                                        </p:tgtEl>
                                        <p:attrNameLst>
                                          <p:attrName>style.visibility</p:attrName>
                                        </p:attrNameLst>
                                      </p:cBhvr>
                                      <p:to>
                                        <p:strVal val="visible"/>
                                      </p:to>
                                    </p:set>
                                    <p:animEffect transition="in" filter="slide(fromBottom)">
                                      <p:cBhvr>
                                        <p:cTn id="7" dur="2000"/>
                                        <p:tgtEl>
                                          <p:spTgt spid="136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ext Box 2"/>
          <p:cNvSpPr txBox="1">
            <a:spLocks noChangeArrowheads="1"/>
          </p:cNvSpPr>
          <p:nvPr/>
        </p:nvSpPr>
        <p:spPr bwMode="auto">
          <a:xfrm>
            <a:off x="179388" y="0"/>
            <a:ext cx="8642350" cy="481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Tx/>
              <a:buAutoNum type="arabicPeriod"/>
            </a:pPr>
            <a:r>
              <a:rPr lang="en-US" sz="3400" b="1">
                <a:solidFill>
                  <a:srgbClr val="FFFF00"/>
                </a:solidFill>
              </a:rPr>
              <a:t>СПЕЦИФИЧНИ ЦИЉ</a:t>
            </a:r>
            <a:r>
              <a:rPr lang="en-US" sz="3600" b="1">
                <a:solidFill>
                  <a:srgbClr val="FFFF00"/>
                </a:solidFill>
              </a:rPr>
              <a:t>: </a:t>
            </a:r>
            <a:r>
              <a:rPr lang="sr-Cyrl-CS" sz="4000" b="1">
                <a:solidFill>
                  <a:srgbClr val="FFFF00"/>
                </a:solidFill>
              </a:rPr>
              <a:t>Усвајање</a:t>
            </a:r>
            <a:r>
              <a:rPr lang="en-US" sz="4000" b="1">
                <a:solidFill>
                  <a:srgbClr val="FFFF00"/>
                </a:solidFill>
              </a:rPr>
              <a:t> здравих стилова живота</a:t>
            </a:r>
            <a:endParaRPr lang="sr-Cyrl-CS" sz="4000" b="1">
              <a:solidFill>
                <a:srgbClr val="FFFF00"/>
              </a:solidFill>
            </a:endParaRPr>
          </a:p>
          <a:p>
            <a:pPr eaLnBrk="1" fontAlgn="base" hangingPunct="1">
              <a:spcBef>
                <a:spcPct val="0"/>
              </a:spcBef>
              <a:spcAft>
                <a:spcPct val="0"/>
              </a:spcAft>
              <a:buFontTx/>
              <a:buAutoNum type="arabicPeriod"/>
            </a:pPr>
            <a:endParaRPr lang="sr-Cyrl-CS" sz="4000" b="1">
              <a:solidFill>
                <a:srgbClr val="FFFF00"/>
              </a:solidFill>
            </a:endParaRPr>
          </a:p>
          <a:p>
            <a:pPr eaLnBrk="1" fontAlgn="base" hangingPunct="1">
              <a:spcBef>
                <a:spcPct val="0"/>
              </a:spcBef>
              <a:spcAft>
                <a:spcPct val="0"/>
              </a:spcAft>
            </a:pPr>
            <a:endParaRPr lang="sr-Cyrl-CS" sz="4000" b="1">
              <a:solidFill>
                <a:srgbClr val="FFFF00"/>
              </a:solidFill>
            </a:endParaRPr>
          </a:p>
          <a:p>
            <a:pPr eaLnBrk="1" fontAlgn="base" hangingPunct="1">
              <a:spcBef>
                <a:spcPct val="0"/>
              </a:spcBef>
              <a:spcAft>
                <a:spcPct val="0"/>
              </a:spcAft>
              <a:buFont typeface="Wingdings" pitchFamily="2" charset="2"/>
              <a:buChar char="Ø"/>
            </a:pPr>
            <a:r>
              <a:rPr lang="sr-Cyrl-CS" sz="3000" b="1">
                <a:solidFill>
                  <a:srgbClr val="FFFF00"/>
                </a:solidFill>
              </a:rPr>
              <a:t>С</a:t>
            </a:r>
            <a:r>
              <a:rPr lang="en-US" sz="3000" b="1">
                <a:solidFill>
                  <a:srgbClr val="FFFF00"/>
                </a:solidFill>
              </a:rPr>
              <a:t>ензибилисање и укључивање свих неопходних сектора и представника локалне самоуправе у акције за здравље деце</a:t>
            </a:r>
            <a:r>
              <a:rPr lang="sr-Cyrl-CS" sz="3000" b="1">
                <a:solidFill>
                  <a:srgbClr val="FFFF00"/>
                </a:solidFill>
              </a:rPr>
              <a:t>;</a:t>
            </a:r>
            <a:r>
              <a:rPr lang="en-US" sz="3000">
                <a:solidFill>
                  <a:srgbClr val="FFFF00"/>
                </a:solidFill>
              </a:rPr>
              <a:t> </a:t>
            </a:r>
            <a:endParaRPr lang="sr-Cyrl-CS" sz="3000" b="1">
              <a:solidFill>
                <a:srgbClr val="FFFF00"/>
              </a:solidFill>
            </a:endParaRPr>
          </a:p>
          <a:p>
            <a:pPr eaLnBrk="1" fontAlgn="base" hangingPunct="1">
              <a:spcBef>
                <a:spcPct val="0"/>
              </a:spcBef>
              <a:spcAft>
                <a:spcPct val="0"/>
              </a:spcAft>
            </a:pPr>
            <a:endParaRPr lang="sr-Cyrl-CS" sz="3000" b="1">
              <a:solidFill>
                <a:srgbClr val="FFFF00"/>
              </a:solidFill>
            </a:endParaRPr>
          </a:p>
        </p:txBody>
      </p:sp>
    </p:spTree>
    <p:extLst>
      <p:ext uri="{BB962C8B-B14F-4D97-AF65-F5344CB8AC3E}">
        <p14:creationId xmlns:p14="http://schemas.microsoft.com/office/powerpoint/2010/main" val="800898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7218"/>
                                        </p:tgtEl>
                                        <p:attrNameLst>
                                          <p:attrName>style.visibility</p:attrName>
                                        </p:attrNameLst>
                                      </p:cBhvr>
                                      <p:to>
                                        <p:strVal val="visible"/>
                                      </p:to>
                                    </p:set>
                                    <p:animEffect transition="in" filter="slide(fromBottom)">
                                      <p:cBhvr>
                                        <p:cTn id="7" dur="2000"/>
                                        <p:tgtEl>
                                          <p:spTgt spid="137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8"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Box 2"/>
          <p:cNvSpPr txBox="1">
            <a:spLocks noChangeArrowheads="1"/>
          </p:cNvSpPr>
          <p:nvPr/>
        </p:nvSpPr>
        <p:spPr bwMode="auto">
          <a:xfrm>
            <a:off x="179388" y="0"/>
            <a:ext cx="8642350" cy="52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Tx/>
              <a:buAutoNum type="arabicPeriod"/>
            </a:pPr>
            <a:r>
              <a:rPr lang="en-US" sz="3400" b="1">
                <a:solidFill>
                  <a:srgbClr val="FFFF00"/>
                </a:solidFill>
              </a:rPr>
              <a:t>СПЕЦИФИЧНИ ЦИЉ</a:t>
            </a:r>
            <a:r>
              <a:rPr lang="en-US" sz="3600" b="1">
                <a:solidFill>
                  <a:srgbClr val="FFFF00"/>
                </a:solidFill>
              </a:rPr>
              <a:t>: </a:t>
            </a:r>
            <a:r>
              <a:rPr lang="sr-Cyrl-CS" sz="4000" b="1">
                <a:solidFill>
                  <a:srgbClr val="FFFF00"/>
                </a:solidFill>
              </a:rPr>
              <a:t>Усвајање</a:t>
            </a:r>
            <a:r>
              <a:rPr lang="en-US" sz="4000" b="1">
                <a:solidFill>
                  <a:srgbClr val="FFFF00"/>
                </a:solidFill>
              </a:rPr>
              <a:t> здравих стилова живота</a:t>
            </a:r>
            <a:endParaRPr lang="sr-Cyrl-CS" sz="4000" b="1">
              <a:solidFill>
                <a:srgbClr val="FFFF00"/>
              </a:solidFill>
            </a:endParaRPr>
          </a:p>
          <a:p>
            <a:pPr eaLnBrk="1" fontAlgn="base" hangingPunct="1">
              <a:spcBef>
                <a:spcPct val="0"/>
              </a:spcBef>
              <a:spcAft>
                <a:spcPct val="0"/>
              </a:spcAft>
              <a:buFontTx/>
              <a:buAutoNum type="arabicPeriod"/>
            </a:pPr>
            <a:endParaRPr lang="sr-Cyrl-CS" sz="4000" b="1">
              <a:solidFill>
                <a:srgbClr val="FFFF00"/>
              </a:solidFill>
            </a:endParaRPr>
          </a:p>
          <a:p>
            <a:pPr eaLnBrk="1" fontAlgn="base" hangingPunct="1">
              <a:spcBef>
                <a:spcPct val="0"/>
              </a:spcBef>
              <a:spcAft>
                <a:spcPct val="0"/>
              </a:spcAft>
            </a:pPr>
            <a:endParaRPr lang="sr-Cyrl-CS" sz="4000" b="1">
              <a:solidFill>
                <a:srgbClr val="FFFF00"/>
              </a:solidFill>
            </a:endParaRPr>
          </a:p>
          <a:p>
            <a:pPr eaLnBrk="1" fontAlgn="base" hangingPunct="1">
              <a:spcBef>
                <a:spcPct val="0"/>
              </a:spcBef>
              <a:spcAft>
                <a:spcPct val="0"/>
              </a:spcAft>
              <a:buFont typeface="Wingdings" pitchFamily="2" charset="2"/>
              <a:buChar char="Ø"/>
            </a:pPr>
            <a:r>
              <a:rPr lang="sr-Cyrl-CS" sz="3000" b="1">
                <a:solidFill>
                  <a:srgbClr val="FFFF00"/>
                </a:solidFill>
              </a:rPr>
              <a:t>Р</a:t>
            </a:r>
            <a:r>
              <a:rPr lang="en-US" sz="3000" b="1">
                <a:solidFill>
                  <a:srgbClr val="FFFF00"/>
                </a:solidFill>
              </a:rPr>
              <a:t>азвити механизам информисања младих о могућностима пружања</a:t>
            </a:r>
            <a:r>
              <a:rPr lang="sr-Cyrl-CS" sz="3000" b="1">
                <a:solidFill>
                  <a:srgbClr val="FFFF00"/>
                </a:solidFill>
              </a:rPr>
              <a:t> </a:t>
            </a:r>
            <a:r>
              <a:rPr lang="en-US" sz="3000" b="1">
                <a:solidFill>
                  <a:srgbClr val="FFFF00"/>
                </a:solidFill>
              </a:rPr>
              <a:t>превентивних услуга у свим установама примарне здравствене заштите,</a:t>
            </a:r>
            <a:r>
              <a:rPr lang="sr-Cyrl-CS" sz="3000" b="1">
                <a:solidFill>
                  <a:srgbClr val="FFFF00"/>
                </a:solidFill>
              </a:rPr>
              <a:t> </a:t>
            </a:r>
            <a:r>
              <a:rPr lang="en-US" sz="3000" b="1">
                <a:solidFill>
                  <a:srgbClr val="FFFF00"/>
                </a:solidFill>
              </a:rPr>
              <a:t>саветовалиштима, клубовима, у удружењима и др;</a:t>
            </a:r>
            <a:endParaRPr lang="sr-Cyrl-CS" sz="3000" b="1">
              <a:solidFill>
                <a:srgbClr val="FFFF00"/>
              </a:solidFill>
            </a:endParaRPr>
          </a:p>
          <a:p>
            <a:pPr eaLnBrk="1" fontAlgn="base" hangingPunct="1">
              <a:spcBef>
                <a:spcPct val="0"/>
              </a:spcBef>
              <a:spcAft>
                <a:spcPct val="0"/>
              </a:spcAft>
            </a:pPr>
            <a:endParaRPr lang="sr-Cyrl-CS" sz="3000" b="1">
              <a:solidFill>
                <a:srgbClr val="FFFF00"/>
              </a:solidFill>
            </a:endParaRPr>
          </a:p>
        </p:txBody>
      </p:sp>
    </p:spTree>
    <p:extLst>
      <p:ext uri="{BB962C8B-B14F-4D97-AF65-F5344CB8AC3E}">
        <p14:creationId xmlns:p14="http://schemas.microsoft.com/office/powerpoint/2010/main" val="1301192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8242"/>
                                        </p:tgtEl>
                                        <p:attrNameLst>
                                          <p:attrName>style.visibility</p:attrName>
                                        </p:attrNameLst>
                                      </p:cBhvr>
                                      <p:to>
                                        <p:strVal val="visible"/>
                                      </p:to>
                                    </p:set>
                                    <p:animEffect transition="in" filter="slide(fromBottom)">
                                      <p:cBhvr>
                                        <p:cTn id="7" dur="2000"/>
                                        <p:tgtEl>
                                          <p:spTgt spid="138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4638"/>
            <a:ext cx="8229600" cy="922337"/>
          </a:xfrm>
        </p:spPr>
        <p:txBody>
          <a:bodyPr/>
          <a:lstStyle/>
          <a:p>
            <a:r>
              <a:rPr lang="en-US" sz="3200" smtClean="0">
                <a:solidFill>
                  <a:schemeClr val="bg1"/>
                </a:solidFill>
              </a:rPr>
              <a:t>Организација здравствене заштите предшколске деце</a:t>
            </a:r>
          </a:p>
        </p:txBody>
      </p:sp>
      <p:sp>
        <p:nvSpPr>
          <p:cNvPr id="9219" name="Content Placeholder 2"/>
          <p:cNvSpPr>
            <a:spLocks noGrp="1"/>
          </p:cNvSpPr>
          <p:nvPr>
            <p:ph idx="1"/>
          </p:nvPr>
        </p:nvSpPr>
        <p:spPr/>
        <p:txBody>
          <a:bodyPr/>
          <a:lstStyle/>
          <a:p>
            <a:pPr lvl="1" eaLnBrk="1" hangingPunct="1">
              <a:buClr>
                <a:srgbClr val="002060"/>
              </a:buClr>
              <a:buFont typeface="Wingdings" pitchFamily="2" charset="2"/>
              <a:buChar char="ü"/>
            </a:pPr>
            <a:r>
              <a:rPr lang="en-US" sz="2200" b="1" dirty="0" smtClean="0">
                <a:solidFill>
                  <a:srgbClr val="002060"/>
                </a:solidFill>
              </a:rPr>
              <a:t>Законом о здравственој заштити и Законом о здравственом осигурању утврђени су услови за обезбеђивање здравствене заштите деце предшколског узраста.</a:t>
            </a:r>
          </a:p>
          <a:p>
            <a:pPr lvl="1" eaLnBrk="1" hangingPunct="1">
              <a:buClr>
                <a:srgbClr val="002060"/>
              </a:buClr>
              <a:buFont typeface="Wingdings" pitchFamily="2" charset="2"/>
              <a:buChar char="ü"/>
            </a:pPr>
            <a:endParaRPr lang="en-US" sz="2200" b="1" dirty="0">
              <a:solidFill>
                <a:srgbClr val="002060"/>
              </a:solidFill>
            </a:endParaRPr>
          </a:p>
          <a:p>
            <a:pPr lvl="1" eaLnBrk="1" hangingPunct="1">
              <a:buClr>
                <a:srgbClr val="002060"/>
              </a:buClr>
              <a:buFont typeface="Wingdings" pitchFamily="2" charset="2"/>
              <a:buChar char="ü"/>
            </a:pPr>
            <a:r>
              <a:rPr lang="en-US" sz="2200" b="1" dirty="0" smtClean="0">
                <a:solidFill>
                  <a:srgbClr val="002060"/>
                </a:solidFill>
              </a:rPr>
              <a:t>Здравствена заштита на примарном нивоу обезбеђује се кроз делатност дома здравља.</a:t>
            </a:r>
          </a:p>
          <a:p>
            <a:pPr lvl="1" eaLnBrk="1" hangingPunct="1">
              <a:buClr>
                <a:srgbClr val="002060"/>
              </a:buClr>
              <a:buFont typeface="Arial" pitchFamily="34" charset="0"/>
              <a:buChar char="•"/>
            </a:pPr>
            <a:r>
              <a:rPr lang="en-US" sz="2200" b="1" dirty="0" smtClean="0">
                <a:solidFill>
                  <a:srgbClr val="002060"/>
                </a:solidFill>
              </a:rPr>
              <a:t>Служба за здравствену заштиту предшколске деце</a:t>
            </a:r>
          </a:p>
          <a:p>
            <a:pPr lvl="1" eaLnBrk="1" hangingPunct="1">
              <a:buClr>
                <a:srgbClr val="002060"/>
              </a:buClr>
              <a:buFont typeface="Arial" pitchFamily="34" charset="0"/>
              <a:buChar char="•"/>
            </a:pPr>
            <a:r>
              <a:rPr lang="en-US" sz="2200" b="1" dirty="0" smtClean="0">
                <a:solidFill>
                  <a:srgbClr val="002060"/>
                </a:solidFill>
              </a:rPr>
              <a:t>Служба дечје и превентивне стоматологије</a:t>
            </a:r>
          </a:p>
          <a:p>
            <a:pPr lvl="1" eaLnBrk="1" hangingPunct="1">
              <a:buClr>
                <a:srgbClr val="002060"/>
              </a:buClr>
              <a:buFont typeface="Wingdings" pitchFamily="2" charset="2"/>
              <a:buChar char="ü"/>
            </a:pPr>
            <a:endParaRPr lang="en-US" sz="2200" b="1" dirty="0" smtClean="0">
              <a:solidFill>
                <a:srgbClr val="002060"/>
              </a:solidFill>
            </a:endParaRPr>
          </a:p>
          <a:p>
            <a:pPr lvl="1" eaLnBrk="1" hangingPunct="1">
              <a:buClr>
                <a:srgbClr val="002060"/>
              </a:buClr>
              <a:buFont typeface="Wingdings" pitchFamily="2" charset="2"/>
              <a:buChar char="ü"/>
            </a:pPr>
            <a:r>
              <a:rPr lang="en-US" sz="2200" b="1" dirty="0" smtClean="0">
                <a:solidFill>
                  <a:srgbClr val="002060"/>
                </a:solidFill>
              </a:rPr>
              <a:t>Пружа је изабрани лекар</a:t>
            </a:r>
          </a:p>
          <a:p>
            <a:pPr lvl="1" eaLnBrk="1" hangingPunct="1">
              <a:buClr>
                <a:srgbClr val="002060"/>
              </a:buClr>
              <a:buFont typeface="Arial" pitchFamily="34" charset="0"/>
              <a:buChar char="•"/>
            </a:pPr>
            <a:r>
              <a:rPr lang="en-US" sz="2200" b="1" dirty="0" smtClean="0">
                <a:solidFill>
                  <a:srgbClr val="002060"/>
                </a:solidFill>
              </a:rPr>
              <a:t>лекар специјалиста педијатрије</a:t>
            </a:r>
          </a:p>
          <a:p>
            <a:pPr lvl="1" eaLnBrk="1" hangingPunct="1">
              <a:buClr>
                <a:srgbClr val="002060"/>
              </a:buClr>
              <a:buFont typeface="Arial" pitchFamily="34" charset="0"/>
              <a:buChar char="•"/>
            </a:pPr>
            <a:r>
              <a:rPr lang="en-US" sz="2200" b="1" dirty="0" smtClean="0">
                <a:solidFill>
                  <a:srgbClr val="002060"/>
                </a:solidFill>
              </a:rPr>
              <a:t>доктор стоматологије</a:t>
            </a:r>
            <a:endParaRPr lang="ru-RU" dirty="0" smtClean="0"/>
          </a:p>
          <a:p>
            <a:endParaRPr lang="en-US" dirty="0" smtClean="0"/>
          </a:p>
        </p:txBody>
      </p:sp>
      <p:sp>
        <p:nvSpPr>
          <p:cNvPr id="5" name="Slide Number Placeholder 4"/>
          <p:cNvSpPr>
            <a:spLocks noGrp="1"/>
          </p:cNvSpPr>
          <p:nvPr>
            <p:ph type="sldNum" sz="quarter" idx="12"/>
          </p:nvPr>
        </p:nvSpPr>
        <p:spPr/>
        <p:txBody>
          <a:bodyPr/>
          <a:lstStyle/>
          <a:p>
            <a:pPr>
              <a:defRPr/>
            </a:pPr>
            <a:fld id="{ED2BE7F8-7FFE-44E4-B39A-CC3D1C39F25F}" type="slidenum">
              <a:rPr lang="en-US" smtClean="0">
                <a:solidFill>
                  <a:prstClr val="black">
                    <a:tint val="75000"/>
                  </a:prstClr>
                </a:solidFill>
              </a:rPr>
              <a:pPr>
                <a:defRPr/>
              </a:pPr>
              <a:t>11</a:t>
            </a:fld>
            <a:endParaRPr lang="en-US">
              <a:solidFill>
                <a:prstClr val="black">
                  <a:tint val="75000"/>
                </a:prstClr>
              </a:solidFill>
            </a:endParaRPr>
          </a:p>
        </p:txBody>
      </p:sp>
    </p:spTree>
    <p:extLst>
      <p:ext uri="{BB962C8B-B14F-4D97-AF65-F5344CB8AC3E}">
        <p14:creationId xmlns:p14="http://schemas.microsoft.com/office/powerpoint/2010/main" val="1119809322"/>
      </p:ext>
    </p:extLst>
  </p:cSld>
  <p:clrMapOvr>
    <a:masterClrMapping/>
  </p:clrMapOvr>
  <mc:AlternateContent xmlns:mc="http://schemas.openxmlformats.org/markup-compatibility/2006" xmlns:p14="http://schemas.microsoft.com/office/powerpoint/2010/main">
    <mc:Choice Requires="p14">
      <p:transition spd="slow" p14:dur="2000" advTm="35461"/>
    </mc:Choice>
    <mc:Fallback xmlns="">
      <p:transition spd="slow" advTm="35461"/>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ext Box 2"/>
          <p:cNvSpPr txBox="1">
            <a:spLocks noChangeArrowheads="1"/>
          </p:cNvSpPr>
          <p:nvPr/>
        </p:nvSpPr>
        <p:spPr bwMode="auto">
          <a:xfrm>
            <a:off x="323850" y="0"/>
            <a:ext cx="8569325" cy="667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3000" b="1">
                <a:solidFill>
                  <a:srgbClr val="FFFF00"/>
                </a:solidFill>
              </a:rPr>
              <a:t>С</a:t>
            </a:r>
            <a:r>
              <a:rPr lang="en-US" sz="3000" b="1">
                <a:solidFill>
                  <a:srgbClr val="FFFF00"/>
                </a:solidFill>
              </a:rPr>
              <a:t>ПЕЦИФИЧНИ ЦИЉ</a:t>
            </a:r>
            <a:r>
              <a:rPr lang="en-US" sz="3600" b="1">
                <a:solidFill>
                  <a:srgbClr val="FFFF00"/>
                </a:solidFill>
              </a:rPr>
              <a:t>: </a:t>
            </a:r>
            <a:r>
              <a:rPr lang="en-US" sz="3000" b="1">
                <a:solidFill>
                  <a:srgbClr val="FFFF00"/>
                </a:solidFill>
              </a:rPr>
              <a:t>Превенција ризика</a:t>
            </a:r>
            <a:r>
              <a:rPr lang="sr-Cyrl-CS" sz="3000" b="1">
                <a:solidFill>
                  <a:srgbClr val="FFFF00"/>
                </a:solidFill>
              </a:rPr>
              <a:t>,  о</a:t>
            </a:r>
            <a:r>
              <a:rPr lang="en-US" sz="3000" b="1">
                <a:solidFill>
                  <a:srgbClr val="FFFF00"/>
                </a:solidFill>
              </a:rPr>
              <a:t>ткривање ризика по здравље и</a:t>
            </a:r>
            <a:r>
              <a:rPr lang="sr-Cyrl-CS" sz="3000" b="1">
                <a:solidFill>
                  <a:srgbClr val="FFFF00"/>
                </a:solidFill>
              </a:rPr>
              <a:t> </a:t>
            </a:r>
            <a:r>
              <a:rPr lang="en-US" sz="3000" b="1">
                <a:solidFill>
                  <a:srgbClr val="FFFF00"/>
                </a:solidFill>
              </a:rPr>
              <a:t>поремећаја здравља и предузимање </a:t>
            </a:r>
            <a:r>
              <a:rPr lang="sr-Cyrl-CS" sz="3000" b="1">
                <a:solidFill>
                  <a:srgbClr val="FFFF00"/>
                </a:solidFill>
              </a:rPr>
              <a:t>о</a:t>
            </a:r>
            <a:r>
              <a:rPr lang="en-US" sz="3000" b="1">
                <a:solidFill>
                  <a:srgbClr val="FFFF00"/>
                </a:solidFill>
              </a:rPr>
              <a:t>дговарајућих поступака за њихово</a:t>
            </a:r>
            <a:r>
              <a:rPr lang="sr-Cyrl-CS" sz="3000" b="1">
                <a:solidFill>
                  <a:srgbClr val="FFFF00"/>
                </a:solidFill>
              </a:rPr>
              <a:t> </a:t>
            </a:r>
            <a:r>
              <a:rPr lang="en-US" sz="3000" b="1">
                <a:solidFill>
                  <a:srgbClr val="FFFF00"/>
                </a:solidFill>
              </a:rPr>
              <a:t>отклањање.</a:t>
            </a:r>
            <a:endParaRPr lang="sr-Cyrl-CS" sz="30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sr-Cyrl-CS" sz="2800" b="1">
                <a:solidFill>
                  <a:srgbClr val="FFFF00"/>
                </a:solidFill>
              </a:rPr>
              <a:t>Д</a:t>
            </a:r>
            <a:r>
              <a:rPr lang="en-US" sz="2800" b="1">
                <a:solidFill>
                  <a:srgbClr val="FFFF00"/>
                </a:solidFill>
              </a:rPr>
              <a:t>омови здравља спроводе програм обавезне имунизације од заразних</a:t>
            </a:r>
            <a:r>
              <a:rPr lang="sr-Cyrl-CS" sz="2800" b="1">
                <a:solidFill>
                  <a:srgbClr val="FFFF00"/>
                </a:solidFill>
              </a:rPr>
              <a:t> </a:t>
            </a:r>
            <a:r>
              <a:rPr lang="en-US" sz="2800" b="1">
                <a:solidFill>
                  <a:srgbClr val="FFFF00"/>
                </a:solidFill>
              </a:rPr>
              <a:t>болести становништва РС у сарадњи са институтима и заводима за</a:t>
            </a:r>
            <a:r>
              <a:rPr lang="sr-Cyrl-CS" sz="2800" b="1">
                <a:solidFill>
                  <a:srgbClr val="FFFF00"/>
                </a:solidFill>
              </a:rPr>
              <a:t> </a:t>
            </a:r>
            <a:r>
              <a:rPr lang="en-US" sz="2800" b="1">
                <a:solidFill>
                  <a:srgbClr val="FFFF00"/>
                </a:solidFill>
              </a:rPr>
              <a:t>јавно</a:t>
            </a:r>
            <a:r>
              <a:rPr lang="sr-Cyrl-CS" sz="2800" b="1">
                <a:solidFill>
                  <a:srgbClr val="FFFF00"/>
                </a:solidFill>
              </a:rPr>
              <a:t> з</a:t>
            </a:r>
            <a:r>
              <a:rPr lang="en-US" sz="2800" b="1">
                <a:solidFill>
                  <a:srgbClr val="FFFF00"/>
                </a:solidFill>
              </a:rPr>
              <a:t>дравље, локалном самоуправом и удружењима. </a:t>
            </a:r>
            <a:r>
              <a:rPr lang="sr-Cyrl-CS" sz="2800" b="1">
                <a:solidFill>
                  <a:srgbClr val="FFFF00"/>
                </a:solidFill>
              </a:rPr>
              <a:t>О</a:t>
            </a:r>
            <a:r>
              <a:rPr lang="en-US" sz="2800" b="1">
                <a:solidFill>
                  <a:srgbClr val="FFFF00"/>
                </a:solidFill>
              </a:rPr>
              <a:t>бухват имунизацијом најмање 95</a:t>
            </a:r>
            <a:r>
              <a:rPr lang="sr-Cyrl-CS" sz="2800" b="1">
                <a:solidFill>
                  <a:srgbClr val="FFFF00"/>
                </a:solidFill>
              </a:rPr>
              <a:t>%-</a:t>
            </a:r>
            <a:r>
              <a:rPr lang="en-US" sz="2800" b="1">
                <a:solidFill>
                  <a:srgbClr val="FFFF00"/>
                </a:solidFill>
              </a:rPr>
              <a:t> смањењ</a:t>
            </a:r>
            <a:r>
              <a:rPr lang="sr-Cyrl-CS" sz="2800" b="1">
                <a:solidFill>
                  <a:srgbClr val="FFFF00"/>
                </a:solidFill>
              </a:rPr>
              <a:t>е</a:t>
            </a:r>
            <a:r>
              <a:rPr lang="en-US" sz="2800" b="1">
                <a:solidFill>
                  <a:srgbClr val="FFFF00"/>
                </a:solidFill>
              </a:rPr>
              <a:t> морбидитета од болести за које</a:t>
            </a:r>
            <a:r>
              <a:rPr lang="sr-Cyrl-CS" sz="2800" b="1">
                <a:solidFill>
                  <a:srgbClr val="FFFF00"/>
                </a:solidFill>
              </a:rPr>
              <a:t> </a:t>
            </a:r>
            <a:r>
              <a:rPr lang="en-US" sz="2800" b="1">
                <a:solidFill>
                  <a:srgbClr val="FFFF00"/>
                </a:solidFill>
              </a:rPr>
              <a:t>је обавезна вакцинација;</a:t>
            </a:r>
            <a:endParaRPr lang="sr-Cyrl-CS" sz="2800" b="1">
              <a:solidFill>
                <a:srgbClr val="FFFF00"/>
              </a:solidFill>
            </a:endParaRPr>
          </a:p>
        </p:txBody>
      </p:sp>
      <p:pic>
        <p:nvPicPr>
          <p:cNvPr id="75779" name="Picture 3" descr="ilustracije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1484313"/>
            <a:ext cx="2484437"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92873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Effect transition="in" filter="slide(fromBottom)">
                                      <p:cBhvr>
                                        <p:cTn id="7" dur="2000"/>
                                        <p:tgtEl>
                                          <p:spTgt spid="139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0" y="0"/>
            <a:ext cx="8893175" cy="608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2800" b="1">
                <a:solidFill>
                  <a:srgbClr val="FFFF00"/>
                </a:solidFill>
              </a:rPr>
              <a:t>С</a:t>
            </a:r>
            <a:r>
              <a:rPr lang="en-US" sz="2800" b="1">
                <a:solidFill>
                  <a:srgbClr val="FFFF00"/>
                </a:solidFill>
              </a:rPr>
              <a:t>ПЕЦИФИЧНИ ЦИЉ</a:t>
            </a:r>
            <a:r>
              <a:rPr lang="en-US" sz="3600" b="1">
                <a:solidFill>
                  <a:srgbClr val="FFFF00"/>
                </a:solidFill>
              </a:rPr>
              <a:t>: </a:t>
            </a:r>
            <a:r>
              <a:rPr lang="en-US" sz="2400" b="1">
                <a:solidFill>
                  <a:srgbClr val="FFFF00"/>
                </a:solidFill>
              </a:rPr>
              <a:t>Превенција ризика</a:t>
            </a:r>
            <a:r>
              <a:rPr lang="sr-Cyrl-CS" sz="2400" b="1">
                <a:solidFill>
                  <a:srgbClr val="FFFF00"/>
                </a:solidFill>
              </a:rPr>
              <a:t>,  о</a:t>
            </a:r>
            <a:r>
              <a:rPr lang="en-US" sz="2400" b="1">
                <a:solidFill>
                  <a:srgbClr val="FFFF00"/>
                </a:solidFill>
              </a:rPr>
              <a:t>ткривање ризика по здравље и</a:t>
            </a:r>
            <a:r>
              <a:rPr lang="sr-Cyrl-CS" sz="2400" b="1">
                <a:solidFill>
                  <a:srgbClr val="FFFF00"/>
                </a:solidFill>
              </a:rPr>
              <a:t> </a:t>
            </a:r>
            <a:r>
              <a:rPr lang="en-US" sz="2400" b="1">
                <a:solidFill>
                  <a:srgbClr val="FFFF00"/>
                </a:solidFill>
              </a:rPr>
              <a:t>поремећаја здравља и предузимање </a:t>
            </a:r>
            <a:r>
              <a:rPr lang="sr-Cyrl-CS" sz="2400" b="1">
                <a:solidFill>
                  <a:srgbClr val="FFFF00"/>
                </a:solidFill>
              </a:rPr>
              <a:t>о</a:t>
            </a:r>
            <a:r>
              <a:rPr lang="en-US" sz="2400" b="1">
                <a:solidFill>
                  <a:srgbClr val="FFFF00"/>
                </a:solidFill>
              </a:rPr>
              <a:t>дговарајућих поступака за њихово</a:t>
            </a:r>
            <a:r>
              <a:rPr lang="sr-Cyrl-CS" sz="2400" b="1">
                <a:solidFill>
                  <a:srgbClr val="FFFF00"/>
                </a:solidFill>
              </a:rPr>
              <a:t> </a:t>
            </a:r>
            <a:r>
              <a:rPr lang="en-US" sz="2400" b="1">
                <a:solidFill>
                  <a:srgbClr val="FFFF00"/>
                </a:solidFill>
              </a:rPr>
              <a:t>отклањање.</a:t>
            </a:r>
            <a:endParaRPr lang="sr-Cyrl-CS" sz="24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en-US" sz="2600" b="1">
                <a:solidFill>
                  <a:srgbClr val="FFFF00"/>
                </a:solidFill>
              </a:rPr>
              <a:t>Министарство здравља обезбеђује спровођење законске регулативе у</a:t>
            </a:r>
            <a:r>
              <a:rPr lang="sr-Cyrl-CS" sz="2600" b="1">
                <a:solidFill>
                  <a:srgbClr val="FFFF00"/>
                </a:solidFill>
              </a:rPr>
              <a:t> </a:t>
            </a:r>
            <a:r>
              <a:rPr lang="en-US" sz="2600" b="1">
                <a:solidFill>
                  <a:srgbClr val="FFFF00"/>
                </a:solidFill>
              </a:rPr>
              <a:t>вези са </a:t>
            </a:r>
            <a:r>
              <a:rPr lang="sr-Cyrl-CS" sz="2600" b="1">
                <a:solidFill>
                  <a:srgbClr val="FFFF00"/>
                </a:solidFill>
              </a:rPr>
              <a:t>з</a:t>
            </a:r>
            <a:r>
              <a:rPr lang="en-US" sz="2600" b="1">
                <a:solidFill>
                  <a:srgbClr val="FFFF00"/>
                </a:solidFill>
              </a:rPr>
              <a:t>абраном пушења у просторијама у којима бораве деца. И</a:t>
            </a:r>
            <a:r>
              <a:rPr lang="sr-Cyrl-CS" sz="2600" b="1">
                <a:solidFill>
                  <a:srgbClr val="FFFF00"/>
                </a:solidFill>
              </a:rPr>
              <a:t>зјз</a:t>
            </a:r>
            <a:r>
              <a:rPr lang="en-US" sz="2600" b="1">
                <a:solidFill>
                  <a:srgbClr val="FFFF00"/>
                </a:solidFill>
              </a:rPr>
              <a:t> и </a:t>
            </a:r>
            <a:r>
              <a:rPr lang="sr-Cyrl-CS" sz="2600" b="1">
                <a:solidFill>
                  <a:srgbClr val="FFFF00"/>
                </a:solidFill>
              </a:rPr>
              <a:t>ззјз</a:t>
            </a:r>
            <a:r>
              <a:rPr lang="en-US" sz="2600" b="1">
                <a:solidFill>
                  <a:srgbClr val="FFFF00"/>
                </a:solidFill>
              </a:rPr>
              <a:t> у сарадњи са д</a:t>
            </a:r>
            <a:r>
              <a:rPr lang="sr-Cyrl-CS" sz="2600" b="1">
                <a:solidFill>
                  <a:srgbClr val="FFFF00"/>
                </a:solidFill>
              </a:rPr>
              <a:t>з</a:t>
            </a:r>
            <a:r>
              <a:rPr lang="en-US" sz="2600" b="1">
                <a:solidFill>
                  <a:srgbClr val="FFFF00"/>
                </a:solidFill>
              </a:rPr>
              <a:t> и образовним установама</a:t>
            </a:r>
            <a:r>
              <a:rPr lang="sr-Cyrl-CS" sz="2600" b="1">
                <a:solidFill>
                  <a:srgbClr val="FFFF00"/>
                </a:solidFill>
              </a:rPr>
              <a:t> </a:t>
            </a:r>
            <a:r>
              <a:rPr lang="en-US" sz="2600" b="1">
                <a:solidFill>
                  <a:srgbClr val="FFFF00"/>
                </a:solidFill>
              </a:rPr>
              <a:t>спроводе едукацију родитеља и запослених у образовним установама у вези са</a:t>
            </a:r>
            <a:r>
              <a:rPr lang="sr-Cyrl-CS" sz="2600" b="1">
                <a:solidFill>
                  <a:srgbClr val="FFFF00"/>
                </a:solidFill>
              </a:rPr>
              <a:t> </a:t>
            </a:r>
            <a:r>
              <a:rPr lang="en-US" sz="2600" b="1">
                <a:solidFill>
                  <a:srgbClr val="FFFF00"/>
                </a:solidFill>
              </a:rPr>
              <a:t>штетним ефектима пасивног пушења</a:t>
            </a:r>
            <a:r>
              <a:rPr lang="sr-Cyrl-CS" sz="2600" b="1">
                <a:solidFill>
                  <a:srgbClr val="FFFF00"/>
                </a:solidFill>
              </a:rPr>
              <a:t> -</a:t>
            </a:r>
            <a:r>
              <a:rPr lang="en-US" sz="2600" b="1">
                <a:solidFill>
                  <a:srgbClr val="FFFF00"/>
                </a:solidFill>
              </a:rPr>
              <a:t> смањење </a:t>
            </a:r>
            <a:r>
              <a:rPr lang="sr-Cyrl-CS" sz="2600" b="1">
                <a:solidFill>
                  <a:srgbClr val="FFFF00"/>
                </a:solidFill>
              </a:rPr>
              <a:t>     </a:t>
            </a:r>
          </a:p>
          <a:p>
            <a:pPr eaLnBrk="1" fontAlgn="base" hangingPunct="1">
              <a:spcBef>
                <a:spcPct val="0"/>
              </a:spcBef>
              <a:spcAft>
                <a:spcPct val="0"/>
              </a:spcAft>
              <a:buFont typeface="Wingdings" pitchFamily="2" charset="2"/>
              <a:buNone/>
            </a:pPr>
            <a:r>
              <a:rPr lang="sr-Cyrl-CS" sz="2600" b="1">
                <a:solidFill>
                  <a:srgbClr val="FFFF00"/>
                </a:solidFill>
              </a:rPr>
              <a:t>                                </a:t>
            </a:r>
            <a:r>
              <a:rPr lang="en-US" sz="2600" b="1">
                <a:solidFill>
                  <a:srgbClr val="FFFF00"/>
                </a:solidFill>
              </a:rPr>
              <a:t>излагања деце</a:t>
            </a:r>
            <a:r>
              <a:rPr lang="sr-Cyrl-CS" sz="2600" b="1">
                <a:solidFill>
                  <a:srgbClr val="FFFF00"/>
                </a:solidFill>
              </a:rPr>
              <a:t> </a:t>
            </a:r>
            <a:r>
              <a:rPr lang="en-US" sz="2600" b="1">
                <a:solidFill>
                  <a:srgbClr val="FFFF00"/>
                </a:solidFill>
              </a:rPr>
              <a:t>пасивном пушењу</a:t>
            </a:r>
            <a:r>
              <a:rPr lang="sr-Cyrl-CS" sz="2600" b="1">
                <a:solidFill>
                  <a:srgbClr val="FFFF00"/>
                </a:solidFill>
              </a:rPr>
              <a:t>,</a:t>
            </a:r>
            <a:r>
              <a:rPr lang="en-US" sz="2600" b="1">
                <a:solidFill>
                  <a:srgbClr val="FFFF00"/>
                </a:solidFill>
              </a:rPr>
              <a:t> </a:t>
            </a:r>
            <a:endParaRPr lang="sr-Cyrl-CS" sz="2600" b="1">
              <a:solidFill>
                <a:srgbClr val="FFFF00"/>
              </a:solidFill>
            </a:endParaRPr>
          </a:p>
          <a:p>
            <a:pPr eaLnBrk="1" fontAlgn="base" hangingPunct="1">
              <a:spcBef>
                <a:spcPct val="0"/>
              </a:spcBef>
              <a:spcAft>
                <a:spcPct val="0"/>
              </a:spcAft>
              <a:buFont typeface="Wingdings" pitchFamily="2" charset="2"/>
              <a:buNone/>
            </a:pPr>
            <a:r>
              <a:rPr lang="sr-Cyrl-CS" sz="2600" b="1">
                <a:solidFill>
                  <a:srgbClr val="FFFF00"/>
                </a:solidFill>
              </a:rPr>
              <a:t>                                               </a:t>
            </a:r>
            <a:r>
              <a:rPr lang="en-US" sz="2600" b="1">
                <a:solidFill>
                  <a:srgbClr val="FFFF00"/>
                </a:solidFill>
              </a:rPr>
              <a:t>с</a:t>
            </a:r>
            <a:r>
              <a:rPr lang="sr-Cyrl-CS" sz="2600" b="1">
                <a:solidFill>
                  <a:srgbClr val="FFFF00"/>
                </a:solidFill>
              </a:rPr>
              <a:t>ма</a:t>
            </a:r>
            <a:r>
              <a:rPr lang="en-US" sz="2600" b="1">
                <a:solidFill>
                  <a:srgbClr val="FFFF00"/>
                </a:solidFill>
              </a:rPr>
              <a:t>њењ</a:t>
            </a:r>
            <a:r>
              <a:rPr lang="sr-Cyrl-CS" sz="2600" b="1">
                <a:solidFill>
                  <a:srgbClr val="FFFF00"/>
                </a:solidFill>
              </a:rPr>
              <a:t>е</a:t>
            </a:r>
            <a:r>
              <a:rPr lang="en-US" sz="2600" b="1">
                <a:solidFill>
                  <a:srgbClr val="FFFF00"/>
                </a:solidFill>
              </a:rPr>
              <a:t> респираторних</a:t>
            </a:r>
            <a:endParaRPr lang="sr-Cyrl-CS" sz="2600" b="1">
              <a:solidFill>
                <a:srgbClr val="FFFF00"/>
              </a:solidFill>
            </a:endParaRPr>
          </a:p>
          <a:p>
            <a:pPr eaLnBrk="1" fontAlgn="base" hangingPunct="1">
              <a:spcBef>
                <a:spcPct val="0"/>
              </a:spcBef>
              <a:spcAft>
                <a:spcPct val="0"/>
              </a:spcAft>
              <a:buFont typeface="Wingdings" pitchFamily="2" charset="2"/>
              <a:buNone/>
            </a:pPr>
            <a:r>
              <a:rPr lang="en-US" sz="2600" b="1">
                <a:solidFill>
                  <a:srgbClr val="FFFF00"/>
                </a:solidFill>
              </a:rPr>
              <a:t> </a:t>
            </a:r>
            <a:r>
              <a:rPr lang="sr-Cyrl-CS" sz="2600" b="1">
                <a:solidFill>
                  <a:srgbClr val="FFFF00"/>
                </a:solidFill>
              </a:rPr>
              <a:t>                                                                  </a:t>
            </a:r>
            <a:r>
              <a:rPr lang="en-US" sz="2600" b="1">
                <a:solidFill>
                  <a:srgbClr val="FFFF00"/>
                </a:solidFill>
              </a:rPr>
              <a:t>оболења деце</a:t>
            </a:r>
            <a:r>
              <a:rPr lang="en-US" sz="2700" b="1">
                <a:solidFill>
                  <a:srgbClr val="FFFF00"/>
                </a:solidFill>
              </a:rPr>
              <a:t>.</a:t>
            </a:r>
            <a:endParaRPr lang="sr-Cyrl-CS" sz="2700" b="1">
              <a:solidFill>
                <a:srgbClr val="FFFF00"/>
              </a:solidFill>
            </a:endParaRPr>
          </a:p>
        </p:txBody>
      </p:sp>
      <p:pic>
        <p:nvPicPr>
          <p:cNvPr id="76803" name="Picture 3" descr="ilustracije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4941888"/>
            <a:ext cx="2501900"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43054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0290"/>
                                        </p:tgtEl>
                                        <p:attrNameLst>
                                          <p:attrName>style.visibility</p:attrName>
                                        </p:attrNameLst>
                                      </p:cBhvr>
                                      <p:to>
                                        <p:strVal val="visible"/>
                                      </p:to>
                                    </p:set>
                                    <p:animEffect transition="in" filter="slide(fromBottom)">
                                      <p:cBhvr>
                                        <p:cTn id="7" dur="2000"/>
                                        <p:tgtEl>
                                          <p:spTgt spid="140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ext Box 2"/>
          <p:cNvSpPr txBox="1">
            <a:spLocks noChangeArrowheads="1"/>
          </p:cNvSpPr>
          <p:nvPr/>
        </p:nvSpPr>
        <p:spPr bwMode="auto">
          <a:xfrm>
            <a:off x="323850" y="0"/>
            <a:ext cx="8569325" cy="667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3000" b="1">
                <a:solidFill>
                  <a:srgbClr val="FFFF00"/>
                </a:solidFill>
              </a:rPr>
              <a:t>С</a:t>
            </a:r>
            <a:r>
              <a:rPr lang="en-US" sz="3000" b="1">
                <a:solidFill>
                  <a:srgbClr val="FFFF00"/>
                </a:solidFill>
              </a:rPr>
              <a:t>ПЕЦИФИЧНИ ЦИЉ</a:t>
            </a:r>
            <a:r>
              <a:rPr lang="en-US" sz="3600" b="1">
                <a:solidFill>
                  <a:srgbClr val="FFFF00"/>
                </a:solidFill>
              </a:rPr>
              <a:t>: </a:t>
            </a:r>
            <a:r>
              <a:rPr lang="en-US" sz="3000" b="1">
                <a:solidFill>
                  <a:srgbClr val="FFFF00"/>
                </a:solidFill>
              </a:rPr>
              <a:t>Превенција ризика</a:t>
            </a:r>
            <a:r>
              <a:rPr lang="sr-Cyrl-CS" sz="3000" b="1">
                <a:solidFill>
                  <a:srgbClr val="FFFF00"/>
                </a:solidFill>
              </a:rPr>
              <a:t>,  о</a:t>
            </a:r>
            <a:r>
              <a:rPr lang="en-US" sz="3000" b="1">
                <a:solidFill>
                  <a:srgbClr val="FFFF00"/>
                </a:solidFill>
              </a:rPr>
              <a:t>ткривање ризика по здравље и</a:t>
            </a:r>
            <a:r>
              <a:rPr lang="sr-Cyrl-CS" sz="3000" b="1">
                <a:solidFill>
                  <a:srgbClr val="FFFF00"/>
                </a:solidFill>
              </a:rPr>
              <a:t> </a:t>
            </a:r>
            <a:r>
              <a:rPr lang="en-US" sz="3000" b="1">
                <a:solidFill>
                  <a:srgbClr val="FFFF00"/>
                </a:solidFill>
              </a:rPr>
              <a:t>поремећаја здравља и предузимање </a:t>
            </a:r>
            <a:r>
              <a:rPr lang="sr-Cyrl-CS" sz="3000" b="1">
                <a:solidFill>
                  <a:srgbClr val="FFFF00"/>
                </a:solidFill>
              </a:rPr>
              <a:t>о</a:t>
            </a:r>
            <a:r>
              <a:rPr lang="en-US" sz="3000" b="1">
                <a:solidFill>
                  <a:srgbClr val="FFFF00"/>
                </a:solidFill>
              </a:rPr>
              <a:t>дговарајућих поступака за њихово</a:t>
            </a:r>
            <a:r>
              <a:rPr lang="sr-Cyrl-CS" sz="3000" b="1">
                <a:solidFill>
                  <a:srgbClr val="FFFF00"/>
                </a:solidFill>
              </a:rPr>
              <a:t> </a:t>
            </a:r>
            <a:r>
              <a:rPr lang="en-US" sz="3000" b="1">
                <a:solidFill>
                  <a:srgbClr val="FFFF00"/>
                </a:solidFill>
              </a:rPr>
              <a:t>отклањање.</a:t>
            </a:r>
            <a:endParaRPr lang="sr-Cyrl-CS" sz="30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sr-Cyrl-CS" sz="2800" b="1">
                <a:solidFill>
                  <a:srgbClr val="FFFF00"/>
                </a:solidFill>
              </a:rPr>
              <a:t>С</a:t>
            </a:r>
            <a:r>
              <a:rPr lang="en-US" sz="2800" b="1">
                <a:solidFill>
                  <a:srgbClr val="FFFF00"/>
                </a:solidFill>
              </a:rPr>
              <a:t>томатолошке службе д</a:t>
            </a:r>
            <a:r>
              <a:rPr lang="sr-Cyrl-CS" sz="2800" b="1">
                <a:solidFill>
                  <a:srgbClr val="FFFF00"/>
                </a:solidFill>
              </a:rPr>
              <a:t>з</a:t>
            </a:r>
            <a:r>
              <a:rPr lang="en-US" sz="2800" b="1">
                <a:solidFill>
                  <a:srgbClr val="FFFF00"/>
                </a:solidFill>
              </a:rPr>
              <a:t> спроводе мере у складу са</a:t>
            </a:r>
            <a:r>
              <a:rPr lang="sr-Cyrl-CS" sz="2800" b="1">
                <a:solidFill>
                  <a:srgbClr val="FFFF00"/>
                </a:solidFill>
              </a:rPr>
              <a:t> </a:t>
            </a:r>
            <a:r>
              <a:rPr lang="en-US" sz="2800" b="1">
                <a:solidFill>
                  <a:srgbClr val="FFFF00"/>
                </a:solidFill>
              </a:rPr>
              <a:t>Уредбом о Националном програму превентивне стоматолошке здравствене</a:t>
            </a:r>
            <a:r>
              <a:rPr lang="sr-Cyrl-CS" sz="2800" b="1">
                <a:solidFill>
                  <a:srgbClr val="FFFF00"/>
                </a:solidFill>
              </a:rPr>
              <a:t> </a:t>
            </a:r>
            <a:r>
              <a:rPr lang="en-US" sz="2800" b="1">
                <a:solidFill>
                  <a:srgbClr val="FFFF00"/>
                </a:solidFill>
              </a:rPr>
              <a:t>заштите („Службени гласник РС”, број 22/09), врше процену и откривање фактора</a:t>
            </a:r>
            <a:r>
              <a:rPr lang="sr-Cyrl-CS" sz="2800" b="1">
                <a:solidFill>
                  <a:srgbClr val="FFFF00"/>
                </a:solidFill>
              </a:rPr>
              <a:t> </a:t>
            </a:r>
            <a:r>
              <a:rPr lang="en-US" sz="2800" b="1">
                <a:solidFill>
                  <a:srgbClr val="FFFF00"/>
                </a:solidFill>
              </a:rPr>
              <a:t>ризика за појаву појединих обољења уста и зуба; дефинишу превентивне и</a:t>
            </a:r>
            <a:r>
              <a:rPr lang="sr-Cyrl-CS" sz="2800" b="1">
                <a:solidFill>
                  <a:srgbClr val="FFFF00"/>
                </a:solidFill>
              </a:rPr>
              <a:t> </a:t>
            </a:r>
            <a:r>
              <a:rPr lang="en-US" sz="2800" b="1">
                <a:solidFill>
                  <a:srgbClr val="FFFF00"/>
                </a:solidFill>
              </a:rPr>
              <a:t>профилактичке мере и активности за отклањање утврђених фактора ризика;</a:t>
            </a:r>
            <a:endParaRPr lang="sr-Cyrl-CS" sz="2800" b="1">
              <a:solidFill>
                <a:srgbClr val="FFFF00"/>
              </a:solidFill>
            </a:endParaRPr>
          </a:p>
        </p:txBody>
      </p:sp>
    </p:spTree>
    <p:extLst>
      <p:ext uri="{BB962C8B-B14F-4D97-AF65-F5344CB8AC3E}">
        <p14:creationId xmlns:p14="http://schemas.microsoft.com/office/powerpoint/2010/main" val="3313238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1314"/>
                                        </p:tgtEl>
                                        <p:attrNameLst>
                                          <p:attrName>style.visibility</p:attrName>
                                        </p:attrNameLst>
                                      </p:cBhvr>
                                      <p:to>
                                        <p:strVal val="visible"/>
                                      </p:to>
                                    </p:set>
                                    <p:animEffect transition="in" filter="slide(fromBottom)">
                                      <p:cBhvr>
                                        <p:cTn id="7" dur="2000"/>
                                        <p:tgtEl>
                                          <p:spTgt spid="141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4"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ext Box 2"/>
          <p:cNvSpPr txBox="1">
            <a:spLocks noChangeArrowheads="1"/>
          </p:cNvSpPr>
          <p:nvPr/>
        </p:nvSpPr>
        <p:spPr bwMode="auto">
          <a:xfrm>
            <a:off x="323850" y="0"/>
            <a:ext cx="8569325" cy="661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3000" b="1">
                <a:solidFill>
                  <a:srgbClr val="FFFF00"/>
                </a:solidFill>
              </a:rPr>
              <a:t>С</a:t>
            </a:r>
            <a:r>
              <a:rPr lang="en-US" sz="3000" b="1">
                <a:solidFill>
                  <a:srgbClr val="FFFF00"/>
                </a:solidFill>
              </a:rPr>
              <a:t>ПЕЦИФИЧНИ ЦИЉ</a:t>
            </a:r>
            <a:r>
              <a:rPr lang="en-US" sz="3600" b="1">
                <a:solidFill>
                  <a:srgbClr val="FFFF00"/>
                </a:solidFill>
              </a:rPr>
              <a:t>: </a:t>
            </a:r>
            <a:r>
              <a:rPr lang="en-US" sz="3000" b="1">
                <a:solidFill>
                  <a:srgbClr val="FFFF00"/>
                </a:solidFill>
              </a:rPr>
              <a:t>Превенција ризика</a:t>
            </a:r>
            <a:r>
              <a:rPr lang="sr-Cyrl-CS" sz="3000" b="1">
                <a:solidFill>
                  <a:srgbClr val="FFFF00"/>
                </a:solidFill>
              </a:rPr>
              <a:t>,  о</a:t>
            </a:r>
            <a:r>
              <a:rPr lang="en-US" sz="3000" b="1">
                <a:solidFill>
                  <a:srgbClr val="FFFF00"/>
                </a:solidFill>
              </a:rPr>
              <a:t>ткривање ризика по здравље и</a:t>
            </a:r>
            <a:r>
              <a:rPr lang="sr-Cyrl-CS" sz="3000" b="1">
                <a:solidFill>
                  <a:srgbClr val="FFFF00"/>
                </a:solidFill>
              </a:rPr>
              <a:t> </a:t>
            </a:r>
            <a:r>
              <a:rPr lang="en-US" sz="3000" b="1">
                <a:solidFill>
                  <a:srgbClr val="FFFF00"/>
                </a:solidFill>
              </a:rPr>
              <a:t>поремећаја здравља и предузимање </a:t>
            </a:r>
            <a:r>
              <a:rPr lang="sr-Cyrl-CS" sz="3000" b="1">
                <a:solidFill>
                  <a:srgbClr val="FFFF00"/>
                </a:solidFill>
              </a:rPr>
              <a:t>о</a:t>
            </a:r>
            <a:r>
              <a:rPr lang="en-US" sz="3000" b="1">
                <a:solidFill>
                  <a:srgbClr val="FFFF00"/>
                </a:solidFill>
              </a:rPr>
              <a:t>дговарајућих поступака за њихово</a:t>
            </a:r>
            <a:r>
              <a:rPr lang="sr-Cyrl-CS" sz="3000" b="1">
                <a:solidFill>
                  <a:srgbClr val="FFFF00"/>
                </a:solidFill>
              </a:rPr>
              <a:t> </a:t>
            </a:r>
            <a:r>
              <a:rPr lang="en-US" sz="3000" b="1">
                <a:solidFill>
                  <a:srgbClr val="FFFF00"/>
                </a:solidFill>
              </a:rPr>
              <a:t>отклањање.</a:t>
            </a:r>
            <a:endParaRPr lang="sr-Cyrl-CS" sz="30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sr-Cyrl-CS" sz="2800" b="1">
                <a:solidFill>
                  <a:srgbClr val="FFFF00"/>
                </a:solidFill>
              </a:rPr>
              <a:t>Х</a:t>
            </a:r>
            <a:r>
              <a:rPr lang="en-US" sz="2800" b="1">
                <a:solidFill>
                  <a:srgbClr val="FFFF00"/>
                </a:solidFill>
              </a:rPr>
              <a:t>игијенско санитарни надзор у школама, домовима ученика и другим</a:t>
            </a:r>
            <a:r>
              <a:rPr lang="sr-Cyrl-CS" sz="2800" b="1">
                <a:solidFill>
                  <a:srgbClr val="FFFF00"/>
                </a:solidFill>
              </a:rPr>
              <a:t> </a:t>
            </a:r>
            <a:r>
              <a:rPr lang="en-US" sz="2800" b="1">
                <a:solidFill>
                  <a:srgbClr val="FFFF00"/>
                </a:solidFill>
              </a:rPr>
              <a:t>установама у којима живе </a:t>
            </a:r>
            <a:r>
              <a:rPr lang="sr-Cyrl-CS" sz="2800" b="1">
                <a:solidFill>
                  <a:srgbClr val="FFFF00"/>
                </a:solidFill>
              </a:rPr>
              <a:t>деца и </a:t>
            </a:r>
            <a:r>
              <a:rPr lang="en-US" sz="2800" b="1">
                <a:solidFill>
                  <a:srgbClr val="FFFF00"/>
                </a:solidFill>
              </a:rPr>
              <a:t>адолесценти врши санитарна инспекција два пута</a:t>
            </a:r>
            <a:r>
              <a:rPr lang="sr-Cyrl-CS" sz="2800" b="1">
                <a:solidFill>
                  <a:srgbClr val="FFFF00"/>
                </a:solidFill>
              </a:rPr>
              <a:t> </a:t>
            </a:r>
            <a:r>
              <a:rPr lang="en-US" sz="2800" b="1">
                <a:solidFill>
                  <a:srgbClr val="FFFF00"/>
                </a:solidFill>
              </a:rPr>
              <a:t>годишње, а </a:t>
            </a:r>
            <a:r>
              <a:rPr lang="sr-Cyrl-CS" sz="2800" b="1">
                <a:solidFill>
                  <a:srgbClr val="FFFF00"/>
                </a:solidFill>
              </a:rPr>
              <a:t>е</a:t>
            </a:r>
            <a:r>
              <a:rPr lang="en-US" sz="2800" b="1">
                <a:solidFill>
                  <a:srgbClr val="FFFF00"/>
                </a:solidFill>
              </a:rPr>
              <a:t>пидемиолошки надзор епидемиолошка служба института и завода за</a:t>
            </a:r>
            <a:r>
              <a:rPr lang="sr-Cyrl-CS" sz="2800" b="1">
                <a:solidFill>
                  <a:srgbClr val="FFFF00"/>
                </a:solidFill>
              </a:rPr>
              <a:t> </a:t>
            </a:r>
            <a:r>
              <a:rPr lang="en-US" sz="2800" b="1">
                <a:solidFill>
                  <a:srgbClr val="FFFF00"/>
                </a:solidFill>
              </a:rPr>
              <a:t>јавно здравље у сарадњи са д</a:t>
            </a:r>
            <a:r>
              <a:rPr lang="sr-Cyrl-CS" sz="2800" b="1">
                <a:solidFill>
                  <a:srgbClr val="FFFF00"/>
                </a:solidFill>
              </a:rPr>
              <a:t>з</a:t>
            </a:r>
            <a:r>
              <a:rPr lang="en-US" sz="2800" b="1">
                <a:solidFill>
                  <a:srgbClr val="FFFF00"/>
                </a:solidFill>
              </a:rPr>
              <a:t>, према епидемиолошким</a:t>
            </a:r>
            <a:r>
              <a:rPr lang="sr-Cyrl-CS" sz="2800" b="1">
                <a:solidFill>
                  <a:srgbClr val="FFFF00"/>
                </a:solidFill>
              </a:rPr>
              <a:t> </a:t>
            </a:r>
            <a:r>
              <a:rPr lang="en-US" sz="2800" b="1">
                <a:solidFill>
                  <a:srgbClr val="FFFF00"/>
                </a:solidFill>
              </a:rPr>
              <a:t>индикацијама;</a:t>
            </a:r>
            <a:endParaRPr lang="sr-Cyrl-CS" sz="2800" b="1">
              <a:solidFill>
                <a:srgbClr val="FFFF00"/>
              </a:solidFill>
            </a:endParaRPr>
          </a:p>
        </p:txBody>
      </p:sp>
    </p:spTree>
    <p:extLst>
      <p:ext uri="{BB962C8B-B14F-4D97-AF65-F5344CB8AC3E}">
        <p14:creationId xmlns:p14="http://schemas.microsoft.com/office/powerpoint/2010/main" val="14200514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2338"/>
                                        </p:tgtEl>
                                        <p:attrNameLst>
                                          <p:attrName>style.visibility</p:attrName>
                                        </p:attrNameLst>
                                      </p:cBhvr>
                                      <p:to>
                                        <p:strVal val="visible"/>
                                      </p:to>
                                    </p:set>
                                    <p:animEffect transition="in" filter="slide(fromBottom)">
                                      <p:cBhvr>
                                        <p:cTn id="7" dur="2000"/>
                                        <p:tgtEl>
                                          <p:spTgt spid="142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ext Box 2"/>
          <p:cNvSpPr txBox="1">
            <a:spLocks noChangeArrowheads="1"/>
          </p:cNvSpPr>
          <p:nvPr/>
        </p:nvSpPr>
        <p:spPr bwMode="auto">
          <a:xfrm>
            <a:off x="0" y="0"/>
            <a:ext cx="8893175" cy="667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3000" b="1">
                <a:solidFill>
                  <a:srgbClr val="FFFF00"/>
                </a:solidFill>
              </a:rPr>
              <a:t>С</a:t>
            </a:r>
            <a:r>
              <a:rPr lang="en-US" sz="3000" b="1">
                <a:solidFill>
                  <a:srgbClr val="FFFF00"/>
                </a:solidFill>
              </a:rPr>
              <a:t>ПЕЦИФИЧНИ ЦИЉ</a:t>
            </a:r>
            <a:r>
              <a:rPr lang="en-US" sz="3600" b="1">
                <a:solidFill>
                  <a:srgbClr val="FFFF00"/>
                </a:solidFill>
              </a:rPr>
              <a:t>: </a:t>
            </a:r>
            <a:r>
              <a:rPr lang="en-US" sz="3000" b="1">
                <a:solidFill>
                  <a:srgbClr val="FFFF00"/>
                </a:solidFill>
              </a:rPr>
              <a:t>Превенција ризика</a:t>
            </a:r>
            <a:r>
              <a:rPr lang="sr-Cyrl-CS" sz="3000" b="1">
                <a:solidFill>
                  <a:srgbClr val="FFFF00"/>
                </a:solidFill>
              </a:rPr>
              <a:t>,  о</a:t>
            </a:r>
            <a:r>
              <a:rPr lang="en-US" sz="3000" b="1">
                <a:solidFill>
                  <a:srgbClr val="FFFF00"/>
                </a:solidFill>
              </a:rPr>
              <a:t>ткривање ризика по здравље и</a:t>
            </a:r>
            <a:r>
              <a:rPr lang="sr-Cyrl-CS" sz="3000" b="1">
                <a:solidFill>
                  <a:srgbClr val="FFFF00"/>
                </a:solidFill>
              </a:rPr>
              <a:t> </a:t>
            </a:r>
            <a:r>
              <a:rPr lang="en-US" sz="3000" b="1">
                <a:solidFill>
                  <a:srgbClr val="FFFF00"/>
                </a:solidFill>
              </a:rPr>
              <a:t>поремећаја здравља и предузимање </a:t>
            </a:r>
            <a:r>
              <a:rPr lang="sr-Cyrl-CS" sz="3000" b="1">
                <a:solidFill>
                  <a:srgbClr val="FFFF00"/>
                </a:solidFill>
              </a:rPr>
              <a:t>о</a:t>
            </a:r>
            <a:r>
              <a:rPr lang="en-US" sz="3000" b="1">
                <a:solidFill>
                  <a:srgbClr val="FFFF00"/>
                </a:solidFill>
              </a:rPr>
              <a:t>дговарајућих поступака за њихово</a:t>
            </a:r>
            <a:r>
              <a:rPr lang="sr-Cyrl-CS" sz="3000" b="1">
                <a:solidFill>
                  <a:srgbClr val="FFFF00"/>
                </a:solidFill>
              </a:rPr>
              <a:t> </a:t>
            </a:r>
            <a:r>
              <a:rPr lang="en-US" sz="3000" b="1">
                <a:solidFill>
                  <a:srgbClr val="FFFF00"/>
                </a:solidFill>
              </a:rPr>
              <a:t>отклањање.</a:t>
            </a:r>
            <a:endParaRPr lang="sr-Cyrl-CS" sz="30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sr-Cyrl-CS" sz="2800" b="1">
                <a:solidFill>
                  <a:srgbClr val="FFFF00"/>
                </a:solidFill>
              </a:rPr>
              <a:t>С</a:t>
            </a:r>
            <a:r>
              <a:rPr lang="en-US" sz="2800" b="1">
                <a:solidFill>
                  <a:srgbClr val="FFFF00"/>
                </a:solidFill>
              </a:rPr>
              <a:t>истематски </a:t>
            </a:r>
            <a:r>
              <a:rPr lang="sr-Cyrl-CS" sz="2800" b="1">
                <a:solidFill>
                  <a:srgbClr val="FFFF00"/>
                </a:solidFill>
              </a:rPr>
              <a:t>и </a:t>
            </a:r>
            <a:r>
              <a:rPr lang="en-US" sz="2800" b="1">
                <a:solidFill>
                  <a:srgbClr val="FFFF00"/>
                </a:solidFill>
              </a:rPr>
              <a:t>контролни прегледи </a:t>
            </a:r>
            <a:r>
              <a:rPr lang="sr-Cyrl-CS" sz="2800" b="1">
                <a:solidFill>
                  <a:srgbClr val="FFFF00"/>
                </a:solidFill>
              </a:rPr>
              <a:t>(</a:t>
            </a:r>
            <a:r>
              <a:rPr lang="en-US" sz="2800" b="1">
                <a:solidFill>
                  <a:srgbClr val="FFFF00"/>
                </a:solidFill>
              </a:rPr>
              <a:t>обухват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95%</a:t>
            </a:r>
            <a:r>
              <a:rPr lang="sr-Cyrl-CS" sz="2800" b="1">
                <a:solidFill>
                  <a:srgbClr val="FFFF00"/>
                </a:solidFill>
              </a:rPr>
              <a:t>)</a:t>
            </a:r>
            <a:r>
              <a:rPr lang="en-US" sz="2800" b="1">
                <a:solidFill>
                  <a:srgbClr val="FFFF00"/>
                </a:solidFill>
              </a:rPr>
              <a:t> </a:t>
            </a:r>
            <a:r>
              <a:rPr lang="sr-Cyrl-CS" sz="2800" b="1">
                <a:solidFill>
                  <a:srgbClr val="FFFF00"/>
                </a:solidFill>
              </a:rPr>
              <a:t>- </a:t>
            </a:r>
            <a:r>
              <a:rPr lang="en-US" sz="2800" b="1">
                <a:solidFill>
                  <a:srgbClr val="FFFF00"/>
                </a:solidFill>
              </a:rPr>
              <a:t>праћења раста, развоја, здравственог</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стања, раног откривања поремећаја здравља,</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 провер</a:t>
            </a:r>
            <a:r>
              <a:rPr lang="sr-Cyrl-CS" sz="2800" b="1">
                <a:solidFill>
                  <a:srgbClr val="FFFF00"/>
                </a:solidFill>
              </a:rPr>
              <a:t>е </a:t>
            </a:r>
            <a:r>
              <a:rPr lang="en-US" sz="2800" b="1">
                <a:solidFill>
                  <a:srgbClr val="FFFF00"/>
                </a:solidFill>
              </a:rPr>
              <a:t>вакциналног статуса, процен</a:t>
            </a:r>
            <a:r>
              <a:rPr lang="sr-Cyrl-CS" sz="2800" b="1">
                <a:solidFill>
                  <a:srgbClr val="FFFF00"/>
                </a:solidFill>
              </a:rPr>
              <a:t>е</a:t>
            </a:r>
            <a:r>
              <a:rPr lang="en-US" sz="2800" b="1">
                <a:solidFill>
                  <a:srgbClr val="FFFF00"/>
                </a:solidFill>
              </a:rPr>
              <a:t>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интелектуалног и емоционалног развоја</a:t>
            </a:r>
            <a:r>
              <a:rPr lang="sr-Cyrl-CS" sz="2800" b="1">
                <a:solidFill>
                  <a:srgbClr val="FFFF00"/>
                </a:solidFill>
              </a:rPr>
              <a:t>. </a:t>
            </a: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По утврђеним одступањима деца се упућују на</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одговарајуће терапијске и рехабилитационе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поступке. </a:t>
            </a:r>
            <a:endParaRPr lang="sr-Cyrl-CS" sz="2800" b="1">
              <a:solidFill>
                <a:srgbClr val="99FF99"/>
              </a:solidFill>
            </a:endParaRPr>
          </a:p>
          <a:p>
            <a:pPr eaLnBrk="1" fontAlgn="base" hangingPunct="1">
              <a:spcBef>
                <a:spcPct val="0"/>
              </a:spcBef>
              <a:spcAft>
                <a:spcPct val="0"/>
              </a:spcAft>
              <a:buFont typeface="Wingdings" pitchFamily="2" charset="2"/>
              <a:buNone/>
            </a:pPr>
            <a:r>
              <a:rPr lang="sr-Cyrl-CS" sz="2800" b="1">
                <a:solidFill>
                  <a:srgbClr val="FFFF00"/>
                </a:solidFill>
              </a:rPr>
              <a:t>   П</a:t>
            </a:r>
            <a:r>
              <a:rPr lang="en-US" sz="2800" b="1">
                <a:solidFill>
                  <a:srgbClr val="FFFF00"/>
                </a:solidFill>
              </a:rPr>
              <a:t>рати се стање и</a:t>
            </a:r>
            <a:r>
              <a:rPr lang="sr-Cyrl-CS" sz="2800" b="1">
                <a:solidFill>
                  <a:srgbClr val="FFFF00"/>
                </a:solidFill>
              </a:rPr>
              <a:t> </a:t>
            </a:r>
            <a:r>
              <a:rPr lang="en-US" sz="2800" b="1">
                <a:solidFill>
                  <a:srgbClr val="FFFF00"/>
                </a:solidFill>
              </a:rPr>
              <a:t>контролним прегледима.</a:t>
            </a:r>
            <a:r>
              <a:rPr lang="en-US" sz="2800">
                <a:solidFill>
                  <a:srgbClr val="FFFF00"/>
                </a:solidFill>
              </a:rPr>
              <a:t> </a:t>
            </a:r>
            <a:endParaRPr lang="sr-Cyrl-CS" sz="2800">
              <a:solidFill>
                <a:srgbClr val="FFFF00"/>
              </a:solidFill>
            </a:endParaRPr>
          </a:p>
        </p:txBody>
      </p:sp>
    </p:spTree>
    <p:extLst>
      <p:ext uri="{BB962C8B-B14F-4D97-AF65-F5344CB8AC3E}">
        <p14:creationId xmlns:p14="http://schemas.microsoft.com/office/powerpoint/2010/main" val="28723850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3362"/>
                                        </p:tgtEl>
                                        <p:attrNameLst>
                                          <p:attrName>style.visibility</p:attrName>
                                        </p:attrNameLst>
                                      </p:cBhvr>
                                      <p:to>
                                        <p:strVal val="visible"/>
                                      </p:to>
                                    </p:set>
                                    <p:animEffect transition="in" filter="slide(fromBottom)">
                                      <p:cBhvr>
                                        <p:cTn id="7" dur="2000"/>
                                        <p:tgtEl>
                                          <p:spTgt spid="143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2"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2"/>
          <p:cNvSpPr txBox="1">
            <a:spLocks noChangeArrowheads="1"/>
          </p:cNvSpPr>
          <p:nvPr/>
        </p:nvSpPr>
        <p:spPr bwMode="auto">
          <a:xfrm>
            <a:off x="0" y="188913"/>
            <a:ext cx="8893175" cy="533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3000" b="1">
                <a:solidFill>
                  <a:srgbClr val="FFFF00"/>
                </a:solidFill>
              </a:rPr>
              <a:t>С</a:t>
            </a:r>
            <a:r>
              <a:rPr lang="en-US" sz="3000" b="1">
                <a:solidFill>
                  <a:srgbClr val="FFFF00"/>
                </a:solidFill>
              </a:rPr>
              <a:t>ПЕЦИФИЧНИ ЦИЉ</a:t>
            </a:r>
            <a:r>
              <a:rPr lang="en-US" sz="3600" b="1">
                <a:solidFill>
                  <a:srgbClr val="FFFF00"/>
                </a:solidFill>
              </a:rPr>
              <a:t>: </a:t>
            </a:r>
            <a:r>
              <a:rPr lang="en-US" sz="3000" b="1">
                <a:solidFill>
                  <a:srgbClr val="FFFF00"/>
                </a:solidFill>
              </a:rPr>
              <a:t>Превенција ризика</a:t>
            </a:r>
            <a:r>
              <a:rPr lang="sr-Cyrl-CS" sz="3000" b="1">
                <a:solidFill>
                  <a:srgbClr val="FFFF00"/>
                </a:solidFill>
              </a:rPr>
              <a:t>,  о</a:t>
            </a:r>
            <a:r>
              <a:rPr lang="en-US" sz="3000" b="1">
                <a:solidFill>
                  <a:srgbClr val="FFFF00"/>
                </a:solidFill>
              </a:rPr>
              <a:t>ткривање ризика по здравље и</a:t>
            </a:r>
            <a:r>
              <a:rPr lang="sr-Cyrl-CS" sz="3000" b="1">
                <a:solidFill>
                  <a:srgbClr val="FFFF00"/>
                </a:solidFill>
              </a:rPr>
              <a:t> </a:t>
            </a:r>
            <a:r>
              <a:rPr lang="en-US" sz="3000" b="1">
                <a:solidFill>
                  <a:srgbClr val="FFFF00"/>
                </a:solidFill>
              </a:rPr>
              <a:t>поремећаја здравља и предузимање </a:t>
            </a:r>
            <a:r>
              <a:rPr lang="sr-Cyrl-CS" sz="3000" b="1">
                <a:solidFill>
                  <a:srgbClr val="FFFF00"/>
                </a:solidFill>
              </a:rPr>
              <a:t>о</a:t>
            </a:r>
            <a:r>
              <a:rPr lang="en-US" sz="3000" b="1">
                <a:solidFill>
                  <a:srgbClr val="FFFF00"/>
                </a:solidFill>
              </a:rPr>
              <a:t>дговарајућих поступака за њихово</a:t>
            </a:r>
            <a:r>
              <a:rPr lang="sr-Cyrl-CS" sz="3000" b="1">
                <a:solidFill>
                  <a:srgbClr val="FFFF00"/>
                </a:solidFill>
              </a:rPr>
              <a:t> </a:t>
            </a:r>
            <a:r>
              <a:rPr lang="en-US" sz="3000" b="1">
                <a:solidFill>
                  <a:srgbClr val="FFFF00"/>
                </a:solidFill>
              </a:rPr>
              <a:t>отклањање.</a:t>
            </a:r>
            <a:endParaRPr lang="sr-Cyrl-CS" sz="30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sr-Cyrl-CS" sz="2800" b="1">
                <a:solidFill>
                  <a:srgbClr val="FFFF00"/>
                </a:solidFill>
              </a:rPr>
              <a:t>З</a:t>
            </a:r>
            <a:r>
              <a:rPr lang="en-US" sz="2800" b="1">
                <a:solidFill>
                  <a:srgbClr val="FFFF00"/>
                </a:solidFill>
              </a:rPr>
              <a:t>а све младе од 19</a:t>
            </a:r>
            <a:r>
              <a:rPr lang="sr-Cyrl-CS" sz="2800" b="1">
                <a:solidFill>
                  <a:srgbClr val="FFFF00"/>
                </a:solidFill>
              </a:rPr>
              <a:t> </a:t>
            </a:r>
            <a:r>
              <a:rPr lang="en-US" sz="2800" b="1">
                <a:solidFill>
                  <a:srgbClr val="FFFF00"/>
                </a:solidFill>
              </a:rPr>
              <a:t>до 26 (30) година </a:t>
            </a:r>
            <a:r>
              <a:rPr lang="sr-Cyrl-CS" sz="2800" b="1">
                <a:solidFill>
                  <a:srgbClr val="FFFF00"/>
                </a:solidFill>
              </a:rPr>
              <a:t>   </a:t>
            </a: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превенција поремећаја здравља и рано</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 откривање болести спроводи</a:t>
            </a:r>
            <a:r>
              <a:rPr lang="sr-Cyrl-CS" sz="2800" b="1">
                <a:solidFill>
                  <a:srgbClr val="FFFF00"/>
                </a:solidFill>
              </a:rPr>
              <a:t> се </a:t>
            </a:r>
            <a:r>
              <a:rPr lang="en-US" sz="2800" b="1">
                <a:solidFill>
                  <a:srgbClr val="FFFF00"/>
                </a:solidFill>
              </a:rPr>
              <a:t>кроз циљане</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 превентивне прегледе најмање сваке друге</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 године</a:t>
            </a:r>
            <a:r>
              <a:rPr lang="sr-Cyrl-CS" sz="2800">
                <a:solidFill>
                  <a:srgbClr val="FFFF00"/>
                </a:solidFill>
              </a:rPr>
              <a:t>;</a:t>
            </a:r>
          </a:p>
        </p:txBody>
      </p:sp>
      <p:pic>
        <p:nvPicPr>
          <p:cNvPr id="80899" name="Picture 3" descr="ilustracije_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4652963"/>
            <a:ext cx="2411412" cy="220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04462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4386"/>
                                        </p:tgtEl>
                                        <p:attrNameLst>
                                          <p:attrName>style.visibility</p:attrName>
                                        </p:attrNameLst>
                                      </p:cBhvr>
                                      <p:to>
                                        <p:strVal val="visible"/>
                                      </p:to>
                                    </p:set>
                                    <p:animEffect transition="in" filter="slide(fromBottom)">
                                      <p:cBhvr>
                                        <p:cTn id="7" dur="2000"/>
                                        <p:tgtEl>
                                          <p:spTgt spid="144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6"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ext Box 2"/>
          <p:cNvSpPr txBox="1">
            <a:spLocks noChangeArrowheads="1"/>
          </p:cNvSpPr>
          <p:nvPr/>
        </p:nvSpPr>
        <p:spPr bwMode="auto">
          <a:xfrm>
            <a:off x="179388" y="260350"/>
            <a:ext cx="8640762" cy="591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2800" b="1">
                <a:solidFill>
                  <a:srgbClr val="FFFF00"/>
                </a:solidFill>
              </a:rPr>
              <a:t>С</a:t>
            </a:r>
            <a:r>
              <a:rPr lang="en-US" sz="2800" b="1">
                <a:solidFill>
                  <a:srgbClr val="FFFF00"/>
                </a:solidFill>
              </a:rPr>
              <a:t>ПЕЦИФИЧНИ ЦИЉ</a:t>
            </a:r>
            <a:r>
              <a:rPr lang="en-US" sz="3600" b="1">
                <a:solidFill>
                  <a:srgbClr val="FFFF00"/>
                </a:solidFill>
              </a:rPr>
              <a:t>: </a:t>
            </a:r>
            <a:r>
              <a:rPr lang="en-US" sz="2800" b="1">
                <a:solidFill>
                  <a:srgbClr val="FFFF00"/>
                </a:solidFill>
              </a:rPr>
              <a:t>Превенција ризика</a:t>
            </a:r>
            <a:r>
              <a:rPr lang="sr-Cyrl-CS" sz="2800" b="1">
                <a:solidFill>
                  <a:srgbClr val="FFFF00"/>
                </a:solidFill>
              </a:rPr>
              <a:t>,  о</a:t>
            </a:r>
            <a:r>
              <a:rPr lang="en-US" sz="2800" b="1">
                <a:solidFill>
                  <a:srgbClr val="FFFF00"/>
                </a:solidFill>
              </a:rPr>
              <a:t>ткривање ризика по здравље и</a:t>
            </a:r>
            <a:r>
              <a:rPr lang="sr-Cyrl-CS" sz="2800" b="1">
                <a:solidFill>
                  <a:srgbClr val="FFFF00"/>
                </a:solidFill>
              </a:rPr>
              <a:t> </a:t>
            </a:r>
            <a:r>
              <a:rPr lang="en-US" sz="2800" b="1">
                <a:solidFill>
                  <a:srgbClr val="FFFF00"/>
                </a:solidFill>
              </a:rPr>
              <a:t>поремећаја здравља и предузимање </a:t>
            </a:r>
            <a:r>
              <a:rPr lang="sr-Cyrl-CS" sz="2800" b="1">
                <a:solidFill>
                  <a:srgbClr val="FFFF00"/>
                </a:solidFill>
              </a:rPr>
              <a:t>о</a:t>
            </a:r>
            <a:r>
              <a:rPr lang="en-US" sz="2800" b="1">
                <a:solidFill>
                  <a:srgbClr val="FFFF00"/>
                </a:solidFill>
              </a:rPr>
              <a:t>дговарајућих поступака за њихово</a:t>
            </a:r>
            <a:r>
              <a:rPr lang="sr-Cyrl-CS" sz="2800" b="1">
                <a:solidFill>
                  <a:srgbClr val="FFFF00"/>
                </a:solidFill>
              </a:rPr>
              <a:t> </a:t>
            </a:r>
            <a:r>
              <a:rPr lang="en-US" sz="2800" b="1">
                <a:solidFill>
                  <a:srgbClr val="FFFF00"/>
                </a:solidFill>
              </a:rPr>
              <a:t>отклањање.</a:t>
            </a: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sr-Cyrl-CS" sz="3000" b="1">
                <a:solidFill>
                  <a:srgbClr val="FFFF00"/>
                </a:solidFill>
              </a:rPr>
              <a:t>Развојно </a:t>
            </a:r>
            <a:r>
              <a:rPr lang="en-US" sz="3000" b="1">
                <a:solidFill>
                  <a:srgbClr val="FFFF00"/>
                </a:solidFill>
              </a:rPr>
              <a:t>саветовалиш</a:t>
            </a:r>
            <a:r>
              <a:rPr lang="sr-Cyrl-CS" sz="3000" b="1">
                <a:solidFill>
                  <a:srgbClr val="FFFF00"/>
                </a:solidFill>
              </a:rPr>
              <a:t>те</a:t>
            </a:r>
            <a:r>
              <a:rPr lang="en-US" sz="3000" b="1">
                <a:solidFill>
                  <a:srgbClr val="FFFF00"/>
                </a:solidFill>
              </a:rPr>
              <a:t> за откривање и </a:t>
            </a:r>
            <a:endParaRPr lang="sr-Cyrl-CS" sz="3000" b="1">
              <a:solidFill>
                <a:srgbClr val="FFFF00"/>
              </a:solidFill>
            </a:endParaRPr>
          </a:p>
          <a:p>
            <a:pPr eaLnBrk="1" fontAlgn="base" hangingPunct="1">
              <a:spcBef>
                <a:spcPct val="0"/>
              </a:spcBef>
              <a:spcAft>
                <a:spcPct val="0"/>
              </a:spcAft>
              <a:buFont typeface="Wingdings" pitchFamily="2" charset="2"/>
              <a:buNone/>
            </a:pPr>
            <a:r>
              <a:rPr lang="sr-Cyrl-CS" sz="3000" b="1">
                <a:solidFill>
                  <a:srgbClr val="FFFF00"/>
                </a:solidFill>
              </a:rPr>
              <a:t>   </a:t>
            </a:r>
            <a:r>
              <a:rPr lang="en-US" sz="3000" b="1">
                <a:solidFill>
                  <a:srgbClr val="FFFF00"/>
                </a:solidFill>
              </a:rPr>
              <a:t>отклањање фактора</a:t>
            </a:r>
            <a:r>
              <a:rPr lang="sr-Cyrl-CS" sz="3000" b="1">
                <a:solidFill>
                  <a:srgbClr val="FFFF00"/>
                </a:solidFill>
              </a:rPr>
              <a:t> </a:t>
            </a:r>
            <a:r>
              <a:rPr lang="en-US" sz="3000" b="1">
                <a:solidFill>
                  <a:srgbClr val="FFFF00"/>
                </a:solidFill>
              </a:rPr>
              <a:t>ризика за </a:t>
            </a:r>
            <a:r>
              <a:rPr lang="sr-Cyrl-CS" sz="3000" b="1">
                <a:solidFill>
                  <a:srgbClr val="FFFF00"/>
                </a:solidFill>
              </a:rPr>
              <a:t>н</a:t>
            </a:r>
            <a:r>
              <a:rPr lang="en-US" sz="3000" b="1">
                <a:solidFill>
                  <a:srgbClr val="FFFF00"/>
                </a:solidFill>
              </a:rPr>
              <a:t>астанак</a:t>
            </a:r>
            <a:endParaRPr lang="sr-Cyrl-CS" sz="3000" b="1">
              <a:solidFill>
                <a:srgbClr val="FFFF00"/>
              </a:solidFill>
            </a:endParaRPr>
          </a:p>
          <a:p>
            <a:pPr eaLnBrk="1" fontAlgn="base" hangingPunct="1">
              <a:spcBef>
                <a:spcPct val="0"/>
              </a:spcBef>
              <a:spcAft>
                <a:spcPct val="0"/>
              </a:spcAft>
              <a:buFont typeface="Wingdings" pitchFamily="2" charset="2"/>
              <a:buNone/>
            </a:pPr>
            <a:r>
              <a:rPr lang="en-US" sz="3000" b="1">
                <a:solidFill>
                  <a:srgbClr val="FFFF00"/>
                </a:solidFill>
              </a:rPr>
              <a:t> </a:t>
            </a:r>
            <a:r>
              <a:rPr lang="sr-Cyrl-CS" sz="3000" b="1">
                <a:solidFill>
                  <a:srgbClr val="FFFF00"/>
                </a:solidFill>
              </a:rPr>
              <a:t>  </a:t>
            </a:r>
            <a:r>
              <a:rPr lang="en-US" sz="3000" b="1">
                <a:solidFill>
                  <a:srgbClr val="FFFF00"/>
                </a:solidFill>
              </a:rPr>
              <a:t>поремећаја психомоторног и психо</a:t>
            </a:r>
            <a:r>
              <a:rPr lang="sr-Cyrl-CS" sz="3000" b="1">
                <a:solidFill>
                  <a:srgbClr val="FFFF00"/>
                </a:solidFill>
              </a:rPr>
              <a:t>-   </a:t>
            </a:r>
          </a:p>
          <a:p>
            <a:pPr eaLnBrk="1" fontAlgn="base" hangingPunct="1">
              <a:spcBef>
                <a:spcPct val="0"/>
              </a:spcBef>
              <a:spcAft>
                <a:spcPct val="0"/>
              </a:spcAft>
              <a:buFont typeface="Wingdings" pitchFamily="2" charset="2"/>
              <a:buNone/>
            </a:pPr>
            <a:r>
              <a:rPr lang="sr-Cyrl-CS" sz="3000" b="1">
                <a:solidFill>
                  <a:srgbClr val="FFFF00"/>
                </a:solidFill>
              </a:rPr>
              <a:t>   </a:t>
            </a:r>
            <a:r>
              <a:rPr lang="en-US" sz="3000" b="1">
                <a:solidFill>
                  <a:srgbClr val="FFFF00"/>
                </a:solidFill>
              </a:rPr>
              <a:t>социјалног развоја и</a:t>
            </a:r>
            <a:r>
              <a:rPr lang="sr-Cyrl-CS" sz="3000" b="1">
                <a:solidFill>
                  <a:srgbClr val="FFFF00"/>
                </a:solidFill>
              </a:rPr>
              <a:t> </a:t>
            </a:r>
            <a:r>
              <a:rPr lang="en-US" sz="3000" b="1">
                <a:solidFill>
                  <a:srgbClr val="FFFF00"/>
                </a:solidFill>
              </a:rPr>
              <a:t>праћење здравстве</a:t>
            </a:r>
            <a:r>
              <a:rPr lang="sr-Cyrl-CS" sz="3000" b="1">
                <a:solidFill>
                  <a:srgbClr val="FFFF00"/>
                </a:solidFill>
              </a:rPr>
              <a:t>-</a:t>
            </a:r>
          </a:p>
          <a:p>
            <a:pPr eaLnBrk="1" fontAlgn="base" hangingPunct="1">
              <a:spcBef>
                <a:spcPct val="0"/>
              </a:spcBef>
              <a:spcAft>
                <a:spcPct val="0"/>
              </a:spcAft>
              <a:buFont typeface="Wingdings" pitchFamily="2" charset="2"/>
              <a:buNone/>
            </a:pPr>
            <a:r>
              <a:rPr lang="sr-Cyrl-CS" sz="3000" b="1">
                <a:solidFill>
                  <a:srgbClr val="FFFF00"/>
                </a:solidFill>
              </a:rPr>
              <a:t>   </a:t>
            </a:r>
            <a:r>
              <a:rPr lang="en-US" sz="3000" b="1">
                <a:solidFill>
                  <a:srgbClr val="FFFF00"/>
                </a:solidFill>
              </a:rPr>
              <a:t>ног стања деце са проблемима у развоју </a:t>
            </a:r>
            <a:endParaRPr lang="sr-Cyrl-CS" sz="3000" b="1">
              <a:solidFill>
                <a:srgbClr val="FFFF00"/>
              </a:solidFill>
            </a:endParaRPr>
          </a:p>
          <a:p>
            <a:pPr eaLnBrk="1" fontAlgn="base" hangingPunct="1">
              <a:spcBef>
                <a:spcPct val="0"/>
              </a:spcBef>
              <a:spcAft>
                <a:spcPct val="0"/>
              </a:spcAft>
              <a:buFont typeface="Wingdings" pitchFamily="2" charset="2"/>
              <a:buNone/>
            </a:pPr>
            <a:r>
              <a:rPr lang="sr-Cyrl-CS" sz="3000" b="1">
                <a:solidFill>
                  <a:srgbClr val="FFFF00"/>
                </a:solidFill>
              </a:rPr>
              <a:t>   </a:t>
            </a:r>
            <a:r>
              <a:rPr lang="en-US" sz="3000" b="1">
                <a:solidFill>
                  <a:srgbClr val="FFFF00"/>
                </a:solidFill>
              </a:rPr>
              <a:t>кроз развијање тимова</a:t>
            </a:r>
            <a:r>
              <a:rPr lang="sr-Cyrl-CS" sz="3000" b="1">
                <a:solidFill>
                  <a:srgbClr val="FFFF00"/>
                </a:solidFill>
              </a:rPr>
              <a:t> </a:t>
            </a:r>
            <a:r>
              <a:rPr lang="en-US" sz="3000" b="1">
                <a:solidFill>
                  <a:srgbClr val="FFFF00"/>
                </a:solidFill>
              </a:rPr>
              <a:t>за рад са децом са</a:t>
            </a:r>
            <a:endParaRPr lang="sr-Cyrl-CS" sz="3000" b="1">
              <a:solidFill>
                <a:srgbClr val="FFFF00"/>
              </a:solidFill>
            </a:endParaRPr>
          </a:p>
          <a:p>
            <a:pPr eaLnBrk="1" fontAlgn="base" hangingPunct="1">
              <a:spcBef>
                <a:spcPct val="0"/>
              </a:spcBef>
              <a:spcAft>
                <a:spcPct val="0"/>
              </a:spcAft>
              <a:buFont typeface="Wingdings" pitchFamily="2" charset="2"/>
              <a:buNone/>
            </a:pPr>
            <a:r>
              <a:rPr lang="sr-Cyrl-CS" sz="3000" b="1">
                <a:solidFill>
                  <a:srgbClr val="FFFF00"/>
                </a:solidFill>
              </a:rPr>
              <a:t>  </a:t>
            </a:r>
            <a:r>
              <a:rPr lang="en-US" sz="3000" b="1">
                <a:solidFill>
                  <a:srgbClr val="FFFF00"/>
                </a:solidFill>
              </a:rPr>
              <a:t> </a:t>
            </a:r>
            <a:r>
              <a:rPr lang="sr-Cyrl-CS" sz="3000" b="1">
                <a:solidFill>
                  <a:srgbClr val="FFFF00"/>
                </a:solidFill>
              </a:rPr>
              <a:t>п</a:t>
            </a:r>
            <a:r>
              <a:rPr lang="en-US" sz="3000" b="1">
                <a:solidFill>
                  <a:srgbClr val="FFFF00"/>
                </a:solidFill>
              </a:rPr>
              <a:t>роблемима у развоју</a:t>
            </a:r>
            <a:r>
              <a:rPr lang="sr-Cyrl-CS" sz="3000" b="1">
                <a:solidFill>
                  <a:srgbClr val="FFFF00"/>
                </a:solidFill>
              </a:rPr>
              <a:t>;</a:t>
            </a:r>
            <a:endParaRPr lang="sr-Cyrl-CS" sz="3000">
              <a:solidFill>
                <a:srgbClr val="FFFF00"/>
              </a:solidFill>
            </a:endParaRPr>
          </a:p>
        </p:txBody>
      </p:sp>
    </p:spTree>
    <p:extLst>
      <p:ext uri="{BB962C8B-B14F-4D97-AF65-F5344CB8AC3E}">
        <p14:creationId xmlns:p14="http://schemas.microsoft.com/office/powerpoint/2010/main" val="3844331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5410"/>
                                        </p:tgtEl>
                                        <p:attrNameLst>
                                          <p:attrName>style.visibility</p:attrName>
                                        </p:attrNameLst>
                                      </p:cBhvr>
                                      <p:to>
                                        <p:strVal val="visible"/>
                                      </p:to>
                                    </p:set>
                                    <p:animEffect transition="in" filter="slide(fromBottom)">
                                      <p:cBhvr>
                                        <p:cTn id="7" dur="2000"/>
                                        <p:tgtEl>
                                          <p:spTgt spid="145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0"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ext Box 2"/>
          <p:cNvSpPr txBox="1">
            <a:spLocks noChangeArrowheads="1"/>
          </p:cNvSpPr>
          <p:nvPr/>
        </p:nvSpPr>
        <p:spPr bwMode="auto">
          <a:xfrm>
            <a:off x="179388" y="260350"/>
            <a:ext cx="8964612" cy="631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2800" b="1">
                <a:solidFill>
                  <a:srgbClr val="FFFF00"/>
                </a:solidFill>
              </a:rPr>
              <a:t>С</a:t>
            </a:r>
            <a:r>
              <a:rPr lang="en-US" sz="2800" b="1">
                <a:solidFill>
                  <a:srgbClr val="FFFF00"/>
                </a:solidFill>
              </a:rPr>
              <a:t>ПЕЦИФИЧНИ ЦИЉ</a:t>
            </a:r>
            <a:r>
              <a:rPr lang="en-US" sz="3600" b="1">
                <a:solidFill>
                  <a:srgbClr val="FFFF00"/>
                </a:solidFill>
              </a:rPr>
              <a:t>: </a:t>
            </a:r>
            <a:r>
              <a:rPr lang="en-US" sz="2800" b="1">
                <a:solidFill>
                  <a:srgbClr val="FFFF00"/>
                </a:solidFill>
              </a:rPr>
              <a:t>Превенција ризика</a:t>
            </a:r>
            <a:r>
              <a:rPr lang="sr-Cyrl-CS" sz="2800" b="1">
                <a:solidFill>
                  <a:srgbClr val="FFFF00"/>
                </a:solidFill>
              </a:rPr>
              <a:t>,  о</a:t>
            </a:r>
            <a:r>
              <a:rPr lang="en-US" sz="2800" b="1">
                <a:solidFill>
                  <a:srgbClr val="FFFF00"/>
                </a:solidFill>
              </a:rPr>
              <a:t>ткривање ризика по здравље и</a:t>
            </a:r>
            <a:r>
              <a:rPr lang="sr-Cyrl-CS" sz="2800" b="1">
                <a:solidFill>
                  <a:srgbClr val="FFFF00"/>
                </a:solidFill>
              </a:rPr>
              <a:t> </a:t>
            </a:r>
            <a:r>
              <a:rPr lang="en-US" sz="2800" b="1">
                <a:solidFill>
                  <a:srgbClr val="FFFF00"/>
                </a:solidFill>
              </a:rPr>
              <a:t>поремећаја здравља и предузимање </a:t>
            </a:r>
            <a:r>
              <a:rPr lang="sr-Cyrl-CS" sz="2800" b="1">
                <a:solidFill>
                  <a:srgbClr val="FFFF00"/>
                </a:solidFill>
              </a:rPr>
              <a:t>о</a:t>
            </a:r>
            <a:r>
              <a:rPr lang="en-US" sz="2800" b="1">
                <a:solidFill>
                  <a:srgbClr val="FFFF00"/>
                </a:solidFill>
              </a:rPr>
              <a:t>дговарајућих поступака за њихово</a:t>
            </a:r>
            <a:r>
              <a:rPr lang="sr-Cyrl-CS" sz="2800" b="1">
                <a:solidFill>
                  <a:srgbClr val="FFFF00"/>
                </a:solidFill>
              </a:rPr>
              <a:t> </a:t>
            </a:r>
            <a:r>
              <a:rPr lang="en-US" sz="2800" b="1">
                <a:solidFill>
                  <a:srgbClr val="FFFF00"/>
                </a:solidFill>
              </a:rPr>
              <a:t>отклањање.</a:t>
            </a:r>
            <a:endParaRPr lang="sr-Cyrl-CS" sz="2800" b="1">
              <a:solidFill>
                <a:srgbClr val="FFFF00"/>
              </a:solidFill>
            </a:endParaRP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buFont typeface="Wingdings" pitchFamily="2" charset="2"/>
              <a:buChar char="Ø"/>
            </a:pPr>
            <a:r>
              <a:rPr lang="sr-Cyrl-CS" sz="2800" b="1">
                <a:solidFill>
                  <a:srgbClr val="FFFF00"/>
                </a:solidFill>
              </a:rPr>
              <a:t>С</a:t>
            </a:r>
            <a:r>
              <a:rPr lang="en-US" sz="2800" b="1">
                <a:solidFill>
                  <a:srgbClr val="FFFF00"/>
                </a:solidFill>
              </a:rPr>
              <a:t>аветовалиш</a:t>
            </a:r>
            <a:r>
              <a:rPr lang="sr-Cyrl-CS" sz="2800" b="1">
                <a:solidFill>
                  <a:srgbClr val="FFFF00"/>
                </a:solidFill>
              </a:rPr>
              <a:t>те</a:t>
            </a:r>
            <a:r>
              <a:rPr lang="en-US" sz="2800" b="1">
                <a:solidFill>
                  <a:srgbClr val="FFFF00"/>
                </a:solidFill>
              </a:rPr>
              <a:t> </a:t>
            </a:r>
            <a:r>
              <a:rPr lang="sr-Cyrl-CS" sz="2800" b="1">
                <a:solidFill>
                  <a:srgbClr val="FFFF00"/>
                </a:solidFill>
              </a:rPr>
              <a:t>за </a:t>
            </a:r>
            <a:r>
              <a:rPr lang="en-US" sz="2800" b="1">
                <a:solidFill>
                  <a:srgbClr val="FFFF00"/>
                </a:solidFill>
              </a:rPr>
              <a:t>адолесцент</a:t>
            </a:r>
            <a:r>
              <a:rPr lang="sr-Cyrl-CS" sz="2800" b="1">
                <a:solidFill>
                  <a:srgbClr val="FFFF00"/>
                </a:solidFill>
              </a:rPr>
              <a:t>е</a:t>
            </a:r>
            <a:r>
              <a:rPr lang="en-US" sz="2800" b="1">
                <a:solidFill>
                  <a:srgbClr val="FFFF00"/>
                </a:solidFill>
              </a:rPr>
              <a:t> </a:t>
            </a:r>
            <a:r>
              <a:rPr lang="sr-Cyrl-CS" sz="2800" b="1">
                <a:solidFill>
                  <a:srgbClr val="FFFF00"/>
                </a:solidFill>
              </a:rPr>
              <a:t>при дз.</a:t>
            </a:r>
            <a:r>
              <a:rPr lang="en-US" sz="2800" b="1">
                <a:solidFill>
                  <a:srgbClr val="FFFF00"/>
                </a:solidFill>
              </a:rPr>
              <a:t>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Садржај рада</a:t>
            </a:r>
            <a:r>
              <a:rPr lang="en-US" sz="2800" b="1">
                <a:solidFill>
                  <a:srgbClr val="FFFF00"/>
                </a:solidFill>
              </a:rPr>
              <a:t>: раст, развој, исхран</a:t>
            </a:r>
            <a:r>
              <a:rPr lang="sr-Cyrl-CS" sz="2800" b="1">
                <a:solidFill>
                  <a:srgbClr val="FFFF00"/>
                </a:solidFill>
              </a:rPr>
              <a:t>а</a:t>
            </a:r>
            <a:r>
              <a:rPr lang="en-US" sz="2800" b="1">
                <a:solidFill>
                  <a:srgbClr val="FFFF00"/>
                </a:solidFill>
              </a:rPr>
              <a:t>, физичку</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активност, пушење, употреб</a:t>
            </a:r>
            <a:r>
              <a:rPr lang="sr-Cyrl-CS" sz="2800" b="1">
                <a:solidFill>
                  <a:srgbClr val="FFFF00"/>
                </a:solidFill>
              </a:rPr>
              <a:t>а</a:t>
            </a:r>
            <a:r>
              <a:rPr lang="en-US" sz="2800" b="1">
                <a:solidFill>
                  <a:srgbClr val="FFFF00"/>
                </a:solidFill>
              </a:rPr>
              <a:t> алкохола и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илегалних</a:t>
            </a:r>
            <a:r>
              <a:rPr lang="sr-Cyrl-CS" sz="2800" b="1">
                <a:solidFill>
                  <a:srgbClr val="FFFF00"/>
                </a:solidFill>
              </a:rPr>
              <a:t> </a:t>
            </a:r>
            <a:r>
              <a:rPr lang="en-US" sz="2800" b="1">
                <a:solidFill>
                  <a:srgbClr val="FFFF00"/>
                </a:solidFill>
              </a:rPr>
              <a:t>психоактивних супстанци, насиље,</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злостављање, хроничне болести; безбедност,</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безбедн</a:t>
            </a:r>
            <a:r>
              <a:rPr lang="sr-Cyrl-CS" sz="2800" b="1">
                <a:solidFill>
                  <a:srgbClr val="FFFF00"/>
                </a:solidFill>
              </a:rPr>
              <a:t>и</a:t>
            </a:r>
            <a:r>
              <a:rPr lang="en-US" sz="2800" b="1">
                <a:solidFill>
                  <a:srgbClr val="FFFF00"/>
                </a:solidFill>
              </a:rPr>
              <a:t> сексуалн</a:t>
            </a:r>
            <a:r>
              <a:rPr lang="sr-Cyrl-CS" sz="2800" b="1">
                <a:solidFill>
                  <a:srgbClr val="FFFF00"/>
                </a:solidFill>
              </a:rPr>
              <a:t>и</a:t>
            </a:r>
            <a:r>
              <a:rPr lang="en-US" sz="2800" b="1">
                <a:solidFill>
                  <a:srgbClr val="FFFF00"/>
                </a:solidFill>
              </a:rPr>
              <a:t> однос</a:t>
            </a:r>
            <a:r>
              <a:rPr lang="sr-Cyrl-CS" sz="2800" b="1">
                <a:solidFill>
                  <a:srgbClr val="FFFF00"/>
                </a:solidFill>
              </a:rPr>
              <a:t>и</a:t>
            </a:r>
            <a:r>
              <a:rPr lang="en-US" sz="2800" b="1">
                <a:solidFill>
                  <a:srgbClr val="FFFF00"/>
                </a:solidFill>
              </a:rPr>
              <a:t>. </a:t>
            </a:r>
            <a:r>
              <a:rPr lang="sr-Cyrl-CS" sz="2800" b="1">
                <a:solidFill>
                  <a:srgbClr val="FFFF00"/>
                </a:solidFill>
              </a:rPr>
              <a:t>П</a:t>
            </a:r>
            <a:r>
              <a:rPr lang="en-US" sz="2800" b="1">
                <a:solidFill>
                  <a:srgbClr val="FFFF00"/>
                </a:solidFill>
              </a:rPr>
              <a:t>римењује </a:t>
            </a:r>
            <a:r>
              <a:rPr lang="sr-Cyrl-CS" sz="2800" b="1">
                <a:solidFill>
                  <a:srgbClr val="FFFF00"/>
                </a:solidFill>
              </a:rPr>
              <a:t>се </a:t>
            </a:r>
          </a:p>
          <a:p>
            <a:pPr eaLnBrk="1" fontAlgn="base" hangingPunct="1">
              <a:spcBef>
                <a:spcPct val="0"/>
              </a:spcBef>
              <a:spcAft>
                <a:spcPct val="0"/>
              </a:spcAft>
              <a:buFont typeface="Wingdings" pitchFamily="2" charset="2"/>
              <a:buNone/>
            </a:pPr>
            <a:r>
              <a:rPr lang="sr-Cyrl-CS" sz="2800" b="1">
                <a:solidFill>
                  <a:srgbClr val="FFFF00"/>
                </a:solidFill>
              </a:rPr>
              <a:t>  Г</a:t>
            </a:r>
            <a:r>
              <a:rPr lang="en-US" sz="2800" b="1">
                <a:solidFill>
                  <a:srgbClr val="FFFF00"/>
                </a:solidFill>
              </a:rPr>
              <a:t>рупни </a:t>
            </a:r>
            <a:r>
              <a:rPr lang="sr-Cyrl-CS" sz="2800" b="1">
                <a:solidFill>
                  <a:srgbClr val="FFFF00"/>
                </a:solidFill>
              </a:rPr>
              <a:t> и индивидуални </a:t>
            </a:r>
            <a:r>
              <a:rPr lang="en-US" sz="2800" b="1">
                <a:solidFill>
                  <a:srgbClr val="FFFF00"/>
                </a:solidFill>
              </a:rPr>
              <a:t>здравствено-васпитни</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 рад, подстиче се </a:t>
            </a:r>
            <a:r>
              <a:rPr lang="sr-Cyrl-CS" sz="2800" b="1">
                <a:solidFill>
                  <a:srgbClr val="FFFF00"/>
                </a:solidFill>
              </a:rPr>
              <a:t>интерсекторска </a:t>
            </a:r>
            <a:r>
              <a:rPr lang="en-US" sz="2800" b="1">
                <a:solidFill>
                  <a:srgbClr val="FFFF00"/>
                </a:solidFill>
              </a:rPr>
              <a:t>сарадња на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промоцији здравља у заједници</a:t>
            </a:r>
            <a:r>
              <a:rPr lang="sr-Cyrl-CS" sz="2800" b="1">
                <a:solidFill>
                  <a:srgbClr val="FFFF00"/>
                </a:solidFill>
              </a:rPr>
              <a:t>.</a:t>
            </a:r>
          </a:p>
        </p:txBody>
      </p:sp>
    </p:spTree>
    <p:extLst>
      <p:ext uri="{BB962C8B-B14F-4D97-AF65-F5344CB8AC3E}">
        <p14:creationId xmlns:p14="http://schemas.microsoft.com/office/powerpoint/2010/main" val="29767356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6434"/>
                                        </p:tgtEl>
                                        <p:attrNameLst>
                                          <p:attrName>style.visibility</p:attrName>
                                        </p:attrNameLst>
                                      </p:cBhvr>
                                      <p:to>
                                        <p:strVal val="visible"/>
                                      </p:to>
                                    </p:set>
                                    <p:animEffect transition="in" filter="slide(fromBottom)">
                                      <p:cBhvr>
                                        <p:cTn id="7" dur="2000"/>
                                        <p:tgtEl>
                                          <p:spTgt spid="146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4"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 Box 2"/>
          <p:cNvSpPr txBox="1">
            <a:spLocks noChangeArrowheads="1"/>
          </p:cNvSpPr>
          <p:nvPr/>
        </p:nvSpPr>
        <p:spPr bwMode="auto">
          <a:xfrm>
            <a:off x="179388" y="260350"/>
            <a:ext cx="8640762" cy="639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2800" b="1">
                <a:solidFill>
                  <a:srgbClr val="FFFF00"/>
                </a:solidFill>
              </a:rPr>
              <a:t>С</a:t>
            </a:r>
            <a:r>
              <a:rPr lang="en-US" sz="2800" b="1">
                <a:solidFill>
                  <a:srgbClr val="FFFF00"/>
                </a:solidFill>
              </a:rPr>
              <a:t>ПЕЦИФИЧНИ ЦИЉ</a:t>
            </a:r>
            <a:r>
              <a:rPr lang="en-US" sz="3600" b="1">
                <a:solidFill>
                  <a:srgbClr val="FFFF00"/>
                </a:solidFill>
              </a:rPr>
              <a:t>: </a:t>
            </a:r>
            <a:r>
              <a:rPr lang="en-US" sz="2800" b="1">
                <a:solidFill>
                  <a:srgbClr val="FFFF00"/>
                </a:solidFill>
              </a:rPr>
              <a:t>Превенција ризика</a:t>
            </a:r>
            <a:r>
              <a:rPr lang="sr-Cyrl-CS" sz="2800" b="1">
                <a:solidFill>
                  <a:srgbClr val="FFFF00"/>
                </a:solidFill>
              </a:rPr>
              <a:t>,  о</a:t>
            </a:r>
            <a:r>
              <a:rPr lang="en-US" sz="2800" b="1">
                <a:solidFill>
                  <a:srgbClr val="FFFF00"/>
                </a:solidFill>
              </a:rPr>
              <a:t>ткривање ризика по здравље и</a:t>
            </a:r>
            <a:r>
              <a:rPr lang="sr-Cyrl-CS" sz="2800" b="1">
                <a:solidFill>
                  <a:srgbClr val="FFFF00"/>
                </a:solidFill>
              </a:rPr>
              <a:t> </a:t>
            </a:r>
            <a:r>
              <a:rPr lang="en-US" sz="2800" b="1">
                <a:solidFill>
                  <a:srgbClr val="FFFF00"/>
                </a:solidFill>
              </a:rPr>
              <a:t>поремећаја здравља и предузимање </a:t>
            </a:r>
            <a:r>
              <a:rPr lang="sr-Cyrl-CS" sz="2800" b="1">
                <a:solidFill>
                  <a:srgbClr val="FFFF00"/>
                </a:solidFill>
              </a:rPr>
              <a:t>о</a:t>
            </a:r>
            <a:r>
              <a:rPr lang="en-US" sz="2800" b="1">
                <a:solidFill>
                  <a:srgbClr val="FFFF00"/>
                </a:solidFill>
              </a:rPr>
              <a:t>дговарајућих поступака за њихово</a:t>
            </a:r>
            <a:r>
              <a:rPr lang="sr-Cyrl-CS" sz="2800" b="1">
                <a:solidFill>
                  <a:srgbClr val="FFFF00"/>
                </a:solidFill>
              </a:rPr>
              <a:t> </a:t>
            </a:r>
            <a:r>
              <a:rPr lang="en-US" sz="2800" b="1">
                <a:solidFill>
                  <a:srgbClr val="FFFF00"/>
                </a:solidFill>
              </a:rPr>
              <a:t>отклањање.</a:t>
            </a:r>
            <a:endParaRPr lang="sr-Cyrl-CS" sz="28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 typeface="Wingdings" pitchFamily="2" charset="2"/>
              <a:buChar char="Ø"/>
            </a:pPr>
            <a:r>
              <a:rPr lang="sr-Cyrl-CS" sz="2700" b="1">
                <a:solidFill>
                  <a:srgbClr val="FFFF00"/>
                </a:solidFill>
              </a:rPr>
              <a:t>За младе после пунолетства </a:t>
            </a:r>
            <a:r>
              <a:rPr lang="en-US" sz="2700" b="1">
                <a:solidFill>
                  <a:srgbClr val="FFFF00"/>
                </a:solidFill>
              </a:rPr>
              <a:t>организовати </a:t>
            </a:r>
            <a:endParaRPr lang="sr-Cyrl-CS" sz="2700" b="1">
              <a:solidFill>
                <a:srgbClr val="FFFF00"/>
              </a:solidFill>
            </a:endParaRP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превентивни рад </a:t>
            </a:r>
            <a:r>
              <a:rPr lang="sr-Cyrl-CS" sz="2700" b="1">
                <a:solidFill>
                  <a:srgbClr val="FFFF00"/>
                </a:solidFill>
              </a:rPr>
              <a:t>кроз</a:t>
            </a:r>
            <a:r>
              <a:rPr lang="en-US" sz="2700" b="1">
                <a:solidFill>
                  <a:srgbClr val="FFFF00"/>
                </a:solidFill>
              </a:rPr>
              <a:t> активности изабраних </a:t>
            </a:r>
            <a:endParaRPr lang="sr-Cyrl-CS" sz="2700" b="1">
              <a:solidFill>
                <a:srgbClr val="FFFF00"/>
              </a:solidFill>
            </a:endParaRP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лекара, од</a:t>
            </a:r>
            <a:r>
              <a:rPr lang="sr-Cyrl-CS" sz="2700" b="1">
                <a:solidFill>
                  <a:srgbClr val="FFFF00"/>
                </a:solidFill>
              </a:rPr>
              <a:t>н.</a:t>
            </a:r>
            <a:r>
              <a:rPr lang="en-US" sz="2700" b="1">
                <a:solidFill>
                  <a:srgbClr val="FFFF00"/>
                </a:solidFill>
              </a:rPr>
              <a:t> едукованих тимова у</a:t>
            </a:r>
            <a:r>
              <a:rPr lang="sr-Cyrl-CS" sz="2700" b="1">
                <a:solidFill>
                  <a:srgbClr val="FFFF00"/>
                </a:solidFill>
              </a:rPr>
              <a:t> </a:t>
            </a:r>
            <a:r>
              <a:rPr lang="en-US" sz="2700" b="1">
                <a:solidFill>
                  <a:srgbClr val="FFFF00"/>
                </a:solidFill>
              </a:rPr>
              <a:t>центрима за</a:t>
            </a:r>
            <a:endParaRPr lang="sr-Cyrl-CS" sz="2700" b="1">
              <a:solidFill>
                <a:srgbClr val="FFFF00"/>
              </a:solidFill>
            </a:endParaRP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 превентивне здравствене услуге при д</a:t>
            </a:r>
            <a:r>
              <a:rPr lang="sr-Cyrl-CS" sz="2700" b="1">
                <a:solidFill>
                  <a:srgbClr val="FFFF00"/>
                </a:solidFill>
              </a:rPr>
              <a:t>з</a:t>
            </a:r>
            <a:r>
              <a:rPr lang="en-US" sz="2700" b="1">
                <a:solidFill>
                  <a:srgbClr val="FFFF00"/>
                </a:solidFill>
              </a:rPr>
              <a:t> и</a:t>
            </a:r>
            <a:r>
              <a:rPr lang="sr-Cyrl-CS" sz="2700" b="1">
                <a:solidFill>
                  <a:srgbClr val="FFFF00"/>
                </a:solidFill>
              </a:rPr>
              <a:t> </a:t>
            </a: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саветовалиштима при заводима за здра</a:t>
            </a:r>
            <a:r>
              <a:rPr lang="sr-Cyrl-CS" sz="2700" b="1">
                <a:solidFill>
                  <a:srgbClr val="FFFF00"/>
                </a:solidFill>
              </a:rPr>
              <a:t>в.</a:t>
            </a: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 заштиту студената, на различите</a:t>
            </a:r>
            <a:r>
              <a:rPr lang="sr-Cyrl-CS" sz="2700" b="1">
                <a:solidFill>
                  <a:srgbClr val="FFFF00"/>
                </a:solidFill>
              </a:rPr>
              <a:t> </a:t>
            </a:r>
            <a:r>
              <a:rPr lang="en-US" sz="2700" b="1">
                <a:solidFill>
                  <a:srgbClr val="FFFF00"/>
                </a:solidFill>
              </a:rPr>
              <a:t>теме </a:t>
            </a:r>
            <a:r>
              <a:rPr lang="sr-Cyrl-CS" sz="2700" b="1">
                <a:solidFill>
                  <a:srgbClr val="FFFF00"/>
                </a:solidFill>
              </a:rPr>
              <a:t>(</a:t>
            </a:r>
            <a:r>
              <a:rPr lang="en-US" sz="2700" b="1">
                <a:solidFill>
                  <a:srgbClr val="FFFF00"/>
                </a:solidFill>
              </a:rPr>
              <a:t>репрод</a:t>
            </a:r>
            <a:r>
              <a:rPr lang="sr-Cyrl-CS" sz="2700" b="1">
                <a:solidFill>
                  <a:srgbClr val="FFFF00"/>
                </a:solidFill>
              </a:rPr>
              <a:t>.</a:t>
            </a: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 здрављ</a:t>
            </a:r>
            <a:r>
              <a:rPr lang="sr-Cyrl-CS" sz="2700" b="1">
                <a:solidFill>
                  <a:srgbClr val="FFFF00"/>
                </a:solidFill>
              </a:rPr>
              <a:t>е</a:t>
            </a:r>
            <a:r>
              <a:rPr lang="en-US" sz="2700" b="1">
                <a:solidFill>
                  <a:srgbClr val="FFFF00"/>
                </a:solidFill>
              </a:rPr>
              <a:t>, ментално здрављ</a:t>
            </a:r>
            <a:r>
              <a:rPr lang="sr-Cyrl-CS" sz="2700" b="1">
                <a:solidFill>
                  <a:srgbClr val="FFFF00"/>
                </a:solidFill>
              </a:rPr>
              <a:t>е</a:t>
            </a:r>
            <a:r>
              <a:rPr lang="en-US" sz="2700" b="1">
                <a:solidFill>
                  <a:srgbClr val="FFFF00"/>
                </a:solidFill>
              </a:rPr>
              <a:t>, превенциј</a:t>
            </a:r>
            <a:r>
              <a:rPr lang="sr-Cyrl-CS" sz="2700" b="1">
                <a:solidFill>
                  <a:srgbClr val="FFFF00"/>
                </a:solidFill>
              </a:rPr>
              <a:t>а </a:t>
            </a:r>
            <a:r>
              <a:rPr lang="en-US" sz="2700" b="1">
                <a:solidFill>
                  <a:srgbClr val="FFFF00"/>
                </a:solidFill>
              </a:rPr>
              <a:t>ХИВ/</a:t>
            </a:r>
            <a:r>
              <a:rPr lang="sr-Cyrl-CS" sz="2700" b="1">
                <a:solidFill>
                  <a:srgbClr val="FFFF00"/>
                </a:solidFill>
              </a:rPr>
              <a:t> </a:t>
            </a: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АИДС-а и полнопреносних инфекција, </a:t>
            </a:r>
            <a:endParaRPr lang="sr-Cyrl-CS" sz="2700" b="1">
              <a:solidFill>
                <a:srgbClr val="FFFF00"/>
              </a:solidFill>
            </a:endParaRP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превенциј</a:t>
            </a:r>
            <a:r>
              <a:rPr lang="sr-Cyrl-CS" sz="2700" b="1">
                <a:solidFill>
                  <a:srgbClr val="FFFF00"/>
                </a:solidFill>
              </a:rPr>
              <a:t>а</a:t>
            </a:r>
            <a:r>
              <a:rPr lang="en-US" sz="2700" b="1">
                <a:solidFill>
                  <a:srgbClr val="FFFF00"/>
                </a:solidFill>
              </a:rPr>
              <a:t> болести зависности,</a:t>
            </a:r>
            <a:r>
              <a:rPr lang="sr-Cyrl-CS" sz="2700" b="1">
                <a:solidFill>
                  <a:srgbClr val="FFFF00"/>
                </a:solidFill>
              </a:rPr>
              <a:t> </a:t>
            </a:r>
            <a:r>
              <a:rPr lang="en-US" sz="2700" b="1">
                <a:solidFill>
                  <a:srgbClr val="FFFF00"/>
                </a:solidFill>
              </a:rPr>
              <a:t>превенциј</a:t>
            </a:r>
            <a:r>
              <a:rPr lang="sr-Cyrl-CS" sz="2700" b="1">
                <a:solidFill>
                  <a:srgbClr val="FFFF00"/>
                </a:solidFill>
              </a:rPr>
              <a:t>а</a:t>
            </a:r>
            <a:r>
              <a:rPr lang="en-US" sz="2700" b="1">
                <a:solidFill>
                  <a:srgbClr val="FFFF00"/>
                </a:solidFill>
              </a:rPr>
              <a:t> </a:t>
            </a:r>
            <a:endParaRPr lang="sr-Cyrl-CS" sz="2700" b="1">
              <a:solidFill>
                <a:srgbClr val="FFFF00"/>
              </a:solidFill>
            </a:endParaRPr>
          </a:p>
          <a:p>
            <a:pPr eaLnBrk="1" fontAlgn="base" hangingPunct="1">
              <a:spcBef>
                <a:spcPct val="0"/>
              </a:spcBef>
              <a:spcAft>
                <a:spcPct val="0"/>
              </a:spcAft>
              <a:buFont typeface="Wingdings" pitchFamily="2" charset="2"/>
              <a:buNone/>
            </a:pPr>
            <a:r>
              <a:rPr lang="sr-Cyrl-CS" sz="2700" b="1">
                <a:solidFill>
                  <a:srgbClr val="FFFF00"/>
                </a:solidFill>
              </a:rPr>
              <a:t>  </a:t>
            </a:r>
            <a:r>
              <a:rPr lang="en-US" sz="2700" b="1">
                <a:solidFill>
                  <a:srgbClr val="FFFF00"/>
                </a:solidFill>
              </a:rPr>
              <a:t>насиља и злостављања</a:t>
            </a:r>
            <a:r>
              <a:rPr lang="sr-Cyrl-CS" sz="2700" b="1">
                <a:solidFill>
                  <a:srgbClr val="FFFF00"/>
                </a:solidFill>
              </a:rPr>
              <a:t>, </a:t>
            </a:r>
            <a:r>
              <a:rPr lang="en-US" sz="2700" b="1">
                <a:solidFill>
                  <a:srgbClr val="FFFF00"/>
                </a:solidFill>
              </a:rPr>
              <a:t>правилн</a:t>
            </a:r>
            <a:r>
              <a:rPr lang="sr-Cyrl-CS" sz="2700" b="1">
                <a:solidFill>
                  <a:srgbClr val="FFFF00"/>
                </a:solidFill>
              </a:rPr>
              <a:t>а</a:t>
            </a:r>
            <a:r>
              <a:rPr lang="en-US" sz="2700" b="1">
                <a:solidFill>
                  <a:srgbClr val="FFFF00"/>
                </a:solidFill>
              </a:rPr>
              <a:t> исхран</a:t>
            </a:r>
            <a:r>
              <a:rPr lang="sr-Cyrl-CS" sz="2700" b="1">
                <a:solidFill>
                  <a:srgbClr val="FFFF00"/>
                </a:solidFill>
              </a:rPr>
              <a:t>а</a:t>
            </a:r>
            <a:r>
              <a:rPr lang="en-US" sz="2700">
                <a:solidFill>
                  <a:srgbClr val="FFFF00"/>
                </a:solidFill>
              </a:rPr>
              <a:t> </a:t>
            </a:r>
            <a:r>
              <a:rPr lang="sr-Cyrl-CS" sz="2700" b="1">
                <a:solidFill>
                  <a:srgbClr val="FFFF00"/>
                </a:solidFill>
              </a:rPr>
              <a:t>;</a:t>
            </a:r>
          </a:p>
        </p:txBody>
      </p:sp>
    </p:spTree>
    <p:extLst>
      <p:ext uri="{BB962C8B-B14F-4D97-AF65-F5344CB8AC3E}">
        <p14:creationId xmlns:p14="http://schemas.microsoft.com/office/powerpoint/2010/main" val="393343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8482"/>
                                        </p:tgtEl>
                                        <p:attrNameLst>
                                          <p:attrName>style.visibility</p:attrName>
                                        </p:attrNameLst>
                                      </p:cBhvr>
                                      <p:to>
                                        <p:strVal val="visible"/>
                                      </p:to>
                                    </p:set>
                                    <p:animEffect transition="in" filter="slide(fromBottom)">
                                      <p:cBhvr>
                                        <p:cTn id="7" dur="2000"/>
                                        <p:tgtEl>
                                          <p:spTgt spid="148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2"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ext Box 2"/>
          <p:cNvSpPr txBox="1">
            <a:spLocks noChangeArrowheads="1"/>
          </p:cNvSpPr>
          <p:nvPr/>
        </p:nvSpPr>
        <p:spPr bwMode="auto">
          <a:xfrm>
            <a:off x="179388" y="260350"/>
            <a:ext cx="8640762" cy="541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2. </a:t>
            </a:r>
            <a:r>
              <a:rPr lang="sr-Cyrl-CS" sz="2800" b="1">
                <a:solidFill>
                  <a:srgbClr val="FFFF00"/>
                </a:solidFill>
              </a:rPr>
              <a:t>С</a:t>
            </a:r>
            <a:r>
              <a:rPr lang="en-US" sz="2800" b="1">
                <a:solidFill>
                  <a:srgbClr val="FFFF00"/>
                </a:solidFill>
              </a:rPr>
              <a:t>ПЕЦИФИЧНИ ЦИЉ</a:t>
            </a:r>
            <a:r>
              <a:rPr lang="en-US" sz="3600" b="1">
                <a:solidFill>
                  <a:srgbClr val="FFFF00"/>
                </a:solidFill>
              </a:rPr>
              <a:t>: </a:t>
            </a:r>
            <a:r>
              <a:rPr lang="en-US" sz="2700" b="1">
                <a:solidFill>
                  <a:srgbClr val="FFFF00"/>
                </a:solidFill>
              </a:rPr>
              <a:t>Превенција ризика</a:t>
            </a:r>
            <a:r>
              <a:rPr lang="sr-Cyrl-CS" sz="2700" b="1">
                <a:solidFill>
                  <a:srgbClr val="FFFF00"/>
                </a:solidFill>
              </a:rPr>
              <a:t>,  о</a:t>
            </a:r>
            <a:r>
              <a:rPr lang="en-US" sz="2700" b="1">
                <a:solidFill>
                  <a:srgbClr val="FFFF00"/>
                </a:solidFill>
              </a:rPr>
              <a:t>ткривање ризика по здравље и</a:t>
            </a:r>
            <a:r>
              <a:rPr lang="sr-Cyrl-CS" sz="2700" b="1">
                <a:solidFill>
                  <a:srgbClr val="FFFF00"/>
                </a:solidFill>
              </a:rPr>
              <a:t> </a:t>
            </a:r>
            <a:r>
              <a:rPr lang="en-US" sz="2700" b="1">
                <a:solidFill>
                  <a:srgbClr val="FFFF00"/>
                </a:solidFill>
              </a:rPr>
              <a:t>поремећаја здравља и предузимање </a:t>
            </a:r>
            <a:r>
              <a:rPr lang="sr-Cyrl-CS" sz="2700" b="1">
                <a:solidFill>
                  <a:srgbClr val="FFFF00"/>
                </a:solidFill>
              </a:rPr>
              <a:t>о</a:t>
            </a:r>
            <a:r>
              <a:rPr lang="en-US" sz="2700" b="1">
                <a:solidFill>
                  <a:srgbClr val="FFFF00"/>
                </a:solidFill>
              </a:rPr>
              <a:t>дговарајућих поступака за њихово</a:t>
            </a:r>
            <a:r>
              <a:rPr lang="sr-Cyrl-CS" sz="2700" b="1">
                <a:solidFill>
                  <a:srgbClr val="FFFF00"/>
                </a:solidFill>
              </a:rPr>
              <a:t> </a:t>
            </a:r>
            <a:r>
              <a:rPr lang="en-US" sz="2700" b="1">
                <a:solidFill>
                  <a:srgbClr val="FFFF00"/>
                </a:solidFill>
              </a:rPr>
              <a:t>отклањање.</a:t>
            </a:r>
            <a:endParaRPr lang="sr-Cyrl-CS" sz="2700" b="1">
              <a:solidFill>
                <a:srgbClr val="FFFF00"/>
              </a:solidFill>
            </a:endParaRP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buFont typeface="Wingdings" pitchFamily="2" charset="2"/>
              <a:buChar char="Ø"/>
            </a:pPr>
            <a:r>
              <a:rPr lang="sr-Cyrl-CS" sz="2800" b="1">
                <a:solidFill>
                  <a:srgbClr val="FFFF00"/>
                </a:solidFill>
              </a:rPr>
              <a:t>Д</a:t>
            </a:r>
            <a:r>
              <a:rPr lang="en-US" sz="2800" b="1">
                <a:solidFill>
                  <a:srgbClr val="FFFF00"/>
                </a:solidFill>
              </a:rPr>
              <a:t>омови здравља и друге здравствене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установе раде на раном откривању</a:t>
            </a:r>
            <a:r>
              <a:rPr lang="sr-Cyrl-CS" sz="2800" b="1">
                <a:solidFill>
                  <a:srgbClr val="FFFF00"/>
                </a:solidFill>
              </a:rPr>
              <a:t> </a:t>
            </a:r>
            <a:r>
              <a:rPr lang="en-US" sz="2800" b="1">
                <a:solidFill>
                  <a:srgbClr val="FFFF00"/>
                </a:solidFill>
              </a:rPr>
              <a:t>акутних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поремећаја здравља деце овог узраста и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упућивању на одговарајуће</a:t>
            </a:r>
            <a:r>
              <a:rPr lang="sr-Cyrl-CS" sz="2800" b="1">
                <a:solidFill>
                  <a:srgbClr val="FFFF00"/>
                </a:solidFill>
              </a:rPr>
              <a:t> </a:t>
            </a:r>
            <a:r>
              <a:rPr lang="en-US" sz="2800" b="1">
                <a:solidFill>
                  <a:srgbClr val="FFFF00"/>
                </a:solidFill>
              </a:rPr>
              <a:t>терапијске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поступке </a:t>
            </a:r>
            <a:r>
              <a:rPr lang="sr-Cyrl-CS" sz="2800" b="1">
                <a:solidFill>
                  <a:srgbClr val="FFFF00"/>
                </a:solidFill>
              </a:rPr>
              <a:t>у циљу</a:t>
            </a:r>
            <a:r>
              <a:rPr lang="en-US" sz="2800" b="1">
                <a:solidFill>
                  <a:srgbClr val="FFFF00"/>
                </a:solidFill>
              </a:rPr>
              <a:t> смањења броја деце са </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компликацијама,</a:t>
            </a:r>
            <a:r>
              <a:rPr lang="sr-Cyrl-CS" sz="2800" b="1">
                <a:solidFill>
                  <a:srgbClr val="FFFF00"/>
                </a:solidFill>
              </a:rPr>
              <a:t> </a:t>
            </a:r>
            <a:r>
              <a:rPr lang="en-US" sz="2800" b="1">
                <a:solidFill>
                  <a:srgbClr val="FFFF00"/>
                </a:solidFill>
              </a:rPr>
              <a:t>као и деце која се болнички</a:t>
            </a:r>
            <a:endParaRPr lang="sr-Cyrl-CS" sz="2800" b="1">
              <a:solidFill>
                <a:srgbClr val="FFFF00"/>
              </a:solidFill>
            </a:endParaRPr>
          </a:p>
          <a:p>
            <a:pPr eaLnBrk="1" fontAlgn="base" hangingPunct="1">
              <a:spcBef>
                <a:spcPct val="0"/>
              </a:spcBef>
              <a:spcAft>
                <a:spcPct val="0"/>
              </a:spcAft>
              <a:buFont typeface="Wingdings" pitchFamily="2" charset="2"/>
              <a:buNone/>
            </a:pPr>
            <a:r>
              <a:rPr lang="sr-Cyrl-CS" sz="2800" b="1">
                <a:solidFill>
                  <a:srgbClr val="FFFF00"/>
                </a:solidFill>
              </a:rPr>
              <a:t>  </a:t>
            </a:r>
            <a:r>
              <a:rPr lang="en-US" sz="2800" b="1">
                <a:solidFill>
                  <a:srgbClr val="FFFF00"/>
                </a:solidFill>
              </a:rPr>
              <a:t> лече;</a:t>
            </a:r>
            <a:endParaRPr lang="sr-Cyrl-CS" sz="2800" b="1">
              <a:solidFill>
                <a:srgbClr val="FFFF00"/>
              </a:solidFill>
            </a:endParaRPr>
          </a:p>
        </p:txBody>
      </p:sp>
      <p:pic>
        <p:nvPicPr>
          <p:cNvPr id="84995" name="Picture 3" descr="ilustracije_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413" y="5013325"/>
            <a:ext cx="2286000"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8645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49506"/>
                                        </p:tgtEl>
                                        <p:attrNameLst>
                                          <p:attrName>style.visibility</p:attrName>
                                        </p:attrNameLst>
                                      </p:cBhvr>
                                      <p:to>
                                        <p:strVal val="visible"/>
                                      </p:to>
                                    </p:set>
                                    <p:animEffect transition="in" filter="slide(fromBottom)">
                                      <p:cBhvr>
                                        <p:cTn id="7" dur="2000"/>
                                        <p:tgtEl>
                                          <p:spTgt spid="149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922337"/>
          </a:xfrm>
        </p:spPr>
        <p:txBody>
          <a:bodyPr/>
          <a:lstStyle/>
          <a:p>
            <a:r>
              <a:rPr lang="en-US" sz="3200" smtClean="0">
                <a:solidFill>
                  <a:srgbClr val="FFFFFF"/>
                </a:solidFill>
              </a:rPr>
              <a:t>Организација здравствене заштите предшколске деце</a:t>
            </a:r>
            <a:endParaRPr lang="en-US" smtClean="0"/>
          </a:p>
        </p:txBody>
      </p:sp>
      <p:sp>
        <p:nvSpPr>
          <p:cNvPr id="10243" name="Content Placeholder 2"/>
          <p:cNvSpPr>
            <a:spLocks noGrp="1"/>
          </p:cNvSpPr>
          <p:nvPr>
            <p:ph idx="1"/>
          </p:nvPr>
        </p:nvSpPr>
        <p:spPr/>
        <p:txBody>
          <a:bodyPr/>
          <a:lstStyle/>
          <a:p>
            <a:r>
              <a:rPr lang="en-US" sz="2200" b="1" smtClean="0">
                <a:solidFill>
                  <a:srgbClr val="002060"/>
                </a:solidFill>
              </a:rPr>
              <a:t>Правилник о ближим условима за обављање здравствене делатности у здравственим установама и другим облицима здравствене службе („Службени гласник РС”, број 10/2012) прописује да здравствену заштиту 850 деце узраста до 6 година обезбеђује један доктор медицине специјалиста педијатрије и једна педијатријска сестра-техничар.</a:t>
            </a:r>
          </a:p>
          <a:p>
            <a:endParaRPr lang="en-US" sz="2200" b="1" smtClean="0">
              <a:solidFill>
                <a:srgbClr val="002060"/>
              </a:solidFill>
            </a:endParaRPr>
          </a:p>
          <a:p>
            <a:r>
              <a:rPr lang="en-US" sz="2200" b="1" smtClean="0">
                <a:solidFill>
                  <a:srgbClr val="002060"/>
                </a:solidFill>
              </a:rPr>
              <a:t>У општинама са најмање 8 500 деце предшколског узраста може се организовати </a:t>
            </a:r>
            <a:r>
              <a:rPr lang="en-US" sz="2200" b="1" smtClean="0">
                <a:solidFill>
                  <a:srgbClr val="FF0000"/>
                </a:solidFill>
              </a:rPr>
              <a:t>развојно саветовалиште </a:t>
            </a:r>
            <a:r>
              <a:rPr lang="en-US" sz="2200" b="1" smtClean="0">
                <a:solidFill>
                  <a:srgbClr val="002060"/>
                </a:solidFill>
              </a:rPr>
              <a:t>са следећим кадровима: један доктор медицине специјалиста педијатрије и једна виша медицинска сестра-техничар и психолог, дефектолог, социјални радник и педагог.</a:t>
            </a:r>
            <a:endParaRPr lang="ru-RU" sz="2200" b="1" smtClean="0">
              <a:solidFill>
                <a:srgbClr val="002060"/>
              </a:solidFill>
            </a:endParaRPr>
          </a:p>
        </p:txBody>
      </p:sp>
      <p:sp>
        <p:nvSpPr>
          <p:cNvPr id="5" name="Slide Number Placeholder 4"/>
          <p:cNvSpPr>
            <a:spLocks noGrp="1"/>
          </p:cNvSpPr>
          <p:nvPr>
            <p:ph type="sldNum" sz="quarter" idx="12"/>
          </p:nvPr>
        </p:nvSpPr>
        <p:spPr/>
        <p:txBody>
          <a:bodyPr/>
          <a:lstStyle/>
          <a:p>
            <a:pPr>
              <a:defRPr/>
            </a:pPr>
            <a:fld id="{17B47368-FAE3-44DE-9CF9-74B332AA3864}" type="slidenum">
              <a:rPr lang="en-US" smtClean="0">
                <a:solidFill>
                  <a:prstClr val="black">
                    <a:tint val="75000"/>
                  </a:prstClr>
                </a:solidFill>
              </a:rPr>
              <a:pPr>
                <a:defRPr/>
              </a:pPr>
              <a:t>12</a:t>
            </a:fld>
            <a:endParaRPr lang="en-US">
              <a:solidFill>
                <a:prstClr val="black">
                  <a:tint val="75000"/>
                </a:prstClr>
              </a:solidFill>
            </a:endParaRPr>
          </a:p>
        </p:txBody>
      </p:sp>
    </p:spTree>
    <p:extLst>
      <p:ext uri="{BB962C8B-B14F-4D97-AF65-F5344CB8AC3E}">
        <p14:creationId xmlns:p14="http://schemas.microsoft.com/office/powerpoint/2010/main" val="1145963543"/>
      </p:ext>
    </p:extLst>
  </p:cSld>
  <p:clrMapOvr>
    <a:masterClrMapping/>
  </p:clrMapOvr>
  <mc:AlternateContent xmlns:mc="http://schemas.openxmlformats.org/markup-compatibility/2006" xmlns:p14="http://schemas.microsoft.com/office/powerpoint/2010/main">
    <mc:Choice Requires="p14">
      <p:transition spd="slow" p14:dur="2000" advTm="42836"/>
    </mc:Choice>
    <mc:Fallback xmlns="">
      <p:transition spd="slow" advTm="42836"/>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250825" y="1052513"/>
            <a:ext cx="8640763" cy="491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3. </a:t>
            </a:r>
            <a:r>
              <a:rPr lang="sr-Cyrl-CS" sz="3200" b="1">
                <a:solidFill>
                  <a:srgbClr val="FFFF00"/>
                </a:solidFill>
              </a:rPr>
              <a:t>С</a:t>
            </a:r>
            <a:r>
              <a:rPr lang="en-US" sz="3200" b="1">
                <a:solidFill>
                  <a:srgbClr val="FFFF00"/>
                </a:solidFill>
              </a:rPr>
              <a:t>ПЕЦИФИЧНИ ЦИЉ</a:t>
            </a:r>
            <a:r>
              <a:rPr lang="en-US" sz="3600" b="1">
                <a:solidFill>
                  <a:srgbClr val="FFFF00"/>
                </a:solidFill>
              </a:rPr>
              <a:t>: </a:t>
            </a:r>
            <a:endParaRPr lang="sr-Cyrl-CS" sz="3600" b="1">
              <a:solidFill>
                <a:srgbClr val="FFFF00"/>
              </a:solidFill>
            </a:endParaRP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r>
              <a:rPr lang="sr-Cyrl-CS" sz="3600" b="1">
                <a:solidFill>
                  <a:srgbClr val="FFFF00"/>
                </a:solidFill>
              </a:rPr>
              <a:t>  </a:t>
            </a:r>
            <a:r>
              <a:rPr lang="en-US" sz="3000" b="1">
                <a:solidFill>
                  <a:srgbClr val="FFFF00"/>
                </a:solidFill>
              </a:rPr>
              <a:t>Омогућити адекватно праћење и процену</a:t>
            </a:r>
            <a:r>
              <a:rPr lang="sr-Cyrl-CS" sz="3000" b="1">
                <a:solidFill>
                  <a:srgbClr val="FFFF00"/>
                </a:solidFill>
              </a:rPr>
              <a:t> </a:t>
            </a:r>
            <a:r>
              <a:rPr lang="en-US" sz="3000" b="1">
                <a:solidFill>
                  <a:srgbClr val="FFFF00"/>
                </a:solidFill>
              </a:rPr>
              <a:t>рада здравствених служби за здравствену заштиту деце</a:t>
            </a:r>
            <a:r>
              <a:rPr lang="sr-Cyrl-CS" sz="3000" b="1">
                <a:solidFill>
                  <a:srgbClr val="FFFF00"/>
                </a:solidFill>
              </a:rPr>
              <a:t> и сагледавање здравственог стања деце применом одговорајућих индикатора, на основу адекватног </a:t>
            </a:r>
            <a:r>
              <a:rPr lang="en-US" sz="3000" b="1">
                <a:solidFill>
                  <a:srgbClr val="FFFF00"/>
                </a:solidFill>
              </a:rPr>
              <a:t>документовањ</a:t>
            </a:r>
            <a:r>
              <a:rPr lang="sr-Cyrl-CS" sz="3000" b="1">
                <a:solidFill>
                  <a:srgbClr val="FFFF00"/>
                </a:solidFill>
              </a:rPr>
              <a:t>а</a:t>
            </a:r>
            <a:r>
              <a:rPr lang="en-US" sz="3000" b="1">
                <a:solidFill>
                  <a:srgbClr val="FFFF00"/>
                </a:solidFill>
              </a:rPr>
              <a:t>, евиденциј</a:t>
            </a:r>
            <a:r>
              <a:rPr lang="sr-Cyrl-CS" sz="3000" b="1">
                <a:solidFill>
                  <a:srgbClr val="FFFF00"/>
                </a:solidFill>
              </a:rPr>
              <a:t>е</a:t>
            </a:r>
            <a:r>
              <a:rPr lang="en-US" sz="3000" b="1">
                <a:solidFill>
                  <a:srgbClr val="FFFF00"/>
                </a:solidFill>
              </a:rPr>
              <a:t> и извештавањ</a:t>
            </a:r>
            <a:r>
              <a:rPr lang="sr-Cyrl-CS" sz="3000" b="1">
                <a:solidFill>
                  <a:srgbClr val="FFFF00"/>
                </a:solidFill>
              </a:rPr>
              <a:t>а</a:t>
            </a:r>
            <a:r>
              <a:rPr lang="en-US" sz="2800">
                <a:solidFill>
                  <a:srgbClr val="FFFF00"/>
                </a:solidFill>
              </a:rPr>
              <a:t> </a:t>
            </a: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p:txBody>
      </p:sp>
    </p:spTree>
    <p:extLst>
      <p:ext uri="{BB962C8B-B14F-4D97-AF65-F5344CB8AC3E}">
        <p14:creationId xmlns:p14="http://schemas.microsoft.com/office/powerpoint/2010/main" val="35343262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50530"/>
                                        </p:tgtEl>
                                        <p:attrNameLst>
                                          <p:attrName>style.visibility</p:attrName>
                                        </p:attrNameLst>
                                      </p:cBhvr>
                                      <p:to>
                                        <p:strVal val="visible"/>
                                      </p:to>
                                    </p:set>
                                    <p:animEffect transition="in" filter="slide(fromBottom)">
                                      <p:cBhvr>
                                        <p:cTn id="7" dur="2000"/>
                                        <p:tgtEl>
                                          <p:spTgt spid="150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250825" y="1052513"/>
            <a:ext cx="8640763" cy="356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400" b="1">
                <a:solidFill>
                  <a:srgbClr val="FFFF00"/>
                </a:solidFill>
              </a:rPr>
              <a:t>4. </a:t>
            </a:r>
            <a:r>
              <a:rPr lang="sr-Cyrl-CS" sz="3200" b="1">
                <a:solidFill>
                  <a:srgbClr val="FFFF00"/>
                </a:solidFill>
              </a:rPr>
              <a:t>С</a:t>
            </a:r>
            <a:r>
              <a:rPr lang="en-US" sz="3200" b="1">
                <a:solidFill>
                  <a:srgbClr val="FFFF00"/>
                </a:solidFill>
              </a:rPr>
              <a:t>ПЕЦИФИЧНИ ЦИЉ</a:t>
            </a:r>
            <a:r>
              <a:rPr lang="en-US" sz="3600" b="1">
                <a:solidFill>
                  <a:srgbClr val="FFFF00"/>
                </a:solidFill>
              </a:rPr>
              <a:t>: </a:t>
            </a:r>
            <a:endParaRPr lang="sr-Cyrl-CS" sz="3600" b="1">
              <a:solidFill>
                <a:srgbClr val="FFFF00"/>
              </a:solidFill>
            </a:endParaRP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r>
              <a:rPr lang="sr-Cyrl-CS" sz="3600" b="1">
                <a:solidFill>
                  <a:srgbClr val="FFFF00"/>
                </a:solidFill>
              </a:rPr>
              <a:t>  </a:t>
            </a:r>
            <a:r>
              <a:rPr lang="en-US" sz="3000" b="1">
                <a:solidFill>
                  <a:srgbClr val="FFFF00"/>
                </a:solidFill>
              </a:rPr>
              <a:t>Побољшати приступачност, доступност и</a:t>
            </a:r>
            <a:r>
              <a:rPr lang="sr-Cyrl-CS" sz="3000" b="1">
                <a:solidFill>
                  <a:srgbClr val="FFFF00"/>
                </a:solidFill>
              </a:rPr>
              <a:t> </a:t>
            </a:r>
            <a:r>
              <a:rPr lang="en-US" sz="3000" b="1">
                <a:solidFill>
                  <a:srgbClr val="FFFF00"/>
                </a:solidFill>
              </a:rPr>
              <a:t>коришћење здравствене службе и квалитет здравствене заштите деци са села, из</a:t>
            </a:r>
            <a:r>
              <a:rPr lang="sr-Cyrl-CS" sz="3000" b="1">
                <a:solidFill>
                  <a:srgbClr val="FFFF00"/>
                </a:solidFill>
              </a:rPr>
              <a:t> </a:t>
            </a:r>
            <a:r>
              <a:rPr lang="en-US" sz="3000" b="1">
                <a:solidFill>
                  <a:srgbClr val="FFFF00"/>
                </a:solidFill>
              </a:rPr>
              <a:t>сиромашнијих подручја, у ромским насељима</a:t>
            </a:r>
            <a:r>
              <a:rPr lang="sr-Cyrl-CS" sz="3000" b="1">
                <a:solidFill>
                  <a:srgbClr val="FFFF00"/>
                </a:solidFill>
              </a:rPr>
              <a:t>.</a:t>
            </a:r>
          </a:p>
        </p:txBody>
      </p:sp>
      <p:pic>
        <p:nvPicPr>
          <p:cNvPr id="87043" name="Picture 3" descr="ilustracije_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425" y="4473575"/>
            <a:ext cx="271780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40319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51554"/>
                                        </p:tgtEl>
                                        <p:attrNameLst>
                                          <p:attrName>style.visibility</p:attrName>
                                        </p:attrNameLst>
                                      </p:cBhvr>
                                      <p:to>
                                        <p:strVal val="visible"/>
                                      </p:to>
                                    </p:set>
                                    <p:animEffect transition="in" filter="slide(fromBottom)">
                                      <p:cBhvr>
                                        <p:cTn id="7" dur="2000"/>
                                        <p:tgtEl>
                                          <p:spTgt spid="151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4"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1476375" y="1341438"/>
            <a:ext cx="6624638" cy="462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defRPr/>
            </a:pPr>
            <a:r>
              <a:rPr lang="sr-Cyrl-CS" sz="3200" b="1">
                <a:solidFill>
                  <a:srgbClr val="FFFF00"/>
                </a:solidFill>
                <a:effectLst>
                  <a:outerShdw blurRad="38100" dist="38100" dir="2700000" algn="tl">
                    <a:srgbClr val="C0C0C0"/>
                  </a:outerShdw>
                </a:effectLst>
              </a:rPr>
              <a:t>МОЖДА НЕ МОЖЕМО </a:t>
            </a:r>
            <a:br>
              <a:rPr lang="sr-Cyrl-CS" sz="3200" b="1">
                <a:solidFill>
                  <a:srgbClr val="FFFF00"/>
                </a:solidFill>
                <a:effectLst>
                  <a:outerShdw blurRad="38100" dist="38100" dir="2700000" algn="tl">
                    <a:srgbClr val="C0C0C0"/>
                  </a:outerShdw>
                </a:effectLst>
              </a:rPr>
            </a:br>
            <a:endParaRPr lang="sr-Cyrl-CS" sz="1400" b="1">
              <a:solidFill>
                <a:srgbClr val="FFFF00"/>
              </a:solidFill>
              <a:effectLst>
                <a:outerShdw blurRad="38100" dist="38100" dir="2700000" algn="tl">
                  <a:srgbClr val="C0C0C0"/>
                </a:outerShdw>
              </a:effectLst>
            </a:endParaRPr>
          </a:p>
          <a:p>
            <a:pPr algn="ctr" fontAlgn="base">
              <a:spcBef>
                <a:spcPct val="0"/>
              </a:spcBef>
              <a:spcAft>
                <a:spcPct val="0"/>
              </a:spcAft>
              <a:defRPr/>
            </a:pPr>
            <a:r>
              <a:rPr lang="sr-Cyrl-CS" sz="3200" b="1">
                <a:solidFill>
                  <a:srgbClr val="FFFF00"/>
                </a:solidFill>
                <a:effectLst>
                  <a:outerShdw blurRad="38100" dist="38100" dir="2700000" algn="tl">
                    <a:srgbClr val="C0C0C0"/>
                  </a:outerShdw>
                </a:effectLst>
              </a:rPr>
              <a:t>УЧИНИТИ СВЕ, </a:t>
            </a:r>
            <a:br>
              <a:rPr lang="sr-Cyrl-CS" sz="3200" b="1">
                <a:solidFill>
                  <a:srgbClr val="FFFF00"/>
                </a:solidFill>
                <a:effectLst>
                  <a:outerShdw blurRad="38100" dist="38100" dir="2700000" algn="tl">
                    <a:srgbClr val="C0C0C0"/>
                  </a:outerShdw>
                </a:effectLst>
              </a:rPr>
            </a:br>
            <a:endParaRPr lang="sr-Cyrl-CS" sz="1400" b="1">
              <a:solidFill>
                <a:srgbClr val="FFFF00"/>
              </a:solidFill>
              <a:effectLst>
                <a:outerShdw blurRad="38100" dist="38100" dir="2700000" algn="tl">
                  <a:srgbClr val="C0C0C0"/>
                </a:outerShdw>
              </a:effectLst>
            </a:endParaRPr>
          </a:p>
          <a:p>
            <a:pPr algn="ctr" fontAlgn="base">
              <a:spcBef>
                <a:spcPct val="0"/>
              </a:spcBef>
              <a:spcAft>
                <a:spcPct val="0"/>
              </a:spcAft>
              <a:defRPr/>
            </a:pPr>
            <a:r>
              <a:rPr lang="sr-Cyrl-CS" sz="3200" b="1">
                <a:solidFill>
                  <a:srgbClr val="FFFF00"/>
                </a:solidFill>
                <a:effectLst>
                  <a:outerShdw blurRad="38100" dist="38100" dir="2700000" algn="tl">
                    <a:srgbClr val="C0C0C0"/>
                  </a:outerShdw>
                </a:effectLst>
              </a:rPr>
              <a:t>АЛИ ТО НИЈЕ РАЗЛОГ </a:t>
            </a:r>
            <a:br>
              <a:rPr lang="sr-Cyrl-CS" sz="3200" b="1">
                <a:solidFill>
                  <a:srgbClr val="FFFF00"/>
                </a:solidFill>
                <a:effectLst>
                  <a:outerShdw blurRad="38100" dist="38100" dir="2700000" algn="tl">
                    <a:srgbClr val="C0C0C0"/>
                  </a:outerShdw>
                </a:effectLst>
              </a:rPr>
            </a:br>
            <a:endParaRPr lang="sr-Cyrl-CS" sz="1400" b="1">
              <a:solidFill>
                <a:srgbClr val="FFFF00"/>
              </a:solidFill>
              <a:effectLst>
                <a:outerShdw blurRad="38100" dist="38100" dir="2700000" algn="tl">
                  <a:srgbClr val="C0C0C0"/>
                </a:outerShdw>
              </a:effectLst>
            </a:endParaRPr>
          </a:p>
          <a:p>
            <a:pPr algn="ctr" fontAlgn="base">
              <a:spcBef>
                <a:spcPct val="0"/>
              </a:spcBef>
              <a:spcAft>
                <a:spcPct val="0"/>
              </a:spcAft>
              <a:defRPr/>
            </a:pPr>
            <a:r>
              <a:rPr lang="sr-Cyrl-CS" sz="3200" b="1">
                <a:solidFill>
                  <a:srgbClr val="FFFF00"/>
                </a:solidFill>
                <a:effectLst>
                  <a:outerShdw blurRad="38100" dist="38100" dir="2700000" algn="tl">
                    <a:srgbClr val="C0C0C0"/>
                  </a:outerShdw>
                </a:effectLst>
              </a:rPr>
              <a:t>ДА НЕ УЧИНИМО НИШТА</a:t>
            </a:r>
          </a:p>
          <a:p>
            <a:pPr algn="ctr" fontAlgn="base">
              <a:spcBef>
                <a:spcPct val="0"/>
              </a:spcBef>
              <a:spcAft>
                <a:spcPct val="0"/>
              </a:spcAft>
              <a:defRPr/>
            </a:pPr>
            <a:endParaRPr lang="sr-Cyrl-CS" sz="3200" b="1">
              <a:solidFill>
                <a:srgbClr val="FFFF00"/>
              </a:solidFill>
              <a:effectLst>
                <a:outerShdw blurRad="38100" dist="38100" dir="2700000" algn="tl">
                  <a:srgbClr val="C0C0C0"/>
                </a:outerShdw>
              </a:effectLst>
            </a:endParaRPr>
          </a:p>
          <a:p>
            <a:pPr algn="ctr" fontAlgn="base">
              <a:spcBef>
                <a:spcPct val="0"/>
              </a:spcBef>
              <a:spcAft>
                <a:spcPct val="0"/>
              </a:spcAft>
              <a:defRPr/>
            </a:pPr>
            <a:endParaRPr lang="sr-Cyrl-CS" sz="3200" b="1">
              <a:solidFill>
                <a:srgbClr val="FFFF00"/>
              </a:solidFill>
              <a:effectLst>
                <a:outerShdw blurRad="38100" dist="38100" dir="2700000" algn="tl">
                  <a:srgbClr val="C0C0C0"/>
                </a:outerShdw>
              </a:effectLst>
            </a:endParaRPr>
          </a:p>
          <a:p>
            <a:pPr algn="ctr" fontAlgn="base">
              <a:spcBef>
                <a:spcPct val="0"/>
              </a:spcBef>
              <a:spcAft>
                <a:spcPct val="0"/>
              </a:spcAft>
              <a:defRPr/>
            </a:pPr>
            <a:endParaRPr lang="sr-Cyrl-CS" sz="3200" b="1">
              <a:solidFill>
                <a:srgbClr val="FFFF00"/>
              </a:solidFill>
              <a:effectLst>
                <a:outerShdw blurRad="38100" dist="38100" dir="2700000" algn="tl">
                  <a:srgbClr val="C0C0C0"/>
                </a:outerShdw>
              </a:effectLst>
            </a:endParaRPr>
          </a:p>
          <a:p>
            <a:pPr algn="ctr" fontAlgn="base">
              <a:spcBef>
                <a:spcPct val="0"/>
              </a:spcBef>
              <a:spcAft>
                <a:spcPct val="0"/>
              </a:spcAft>
              <a:defRPr/>
            </a:pPr>
            <a:r>
              <a:rPr lang="sr-Cyrl-CS" sz="3200" b="1">
                <a:solidFill>
                  <a:srgbClr val="FFFF00"/>
                </a:solidFill>
                <a:effectLst>
                  <a:outerShdw blurRad="38100" dist="38100" dir="2700000" algn="tl">
                    <a:srgbClr val="C0C0C0"/>
                  </a:outerShdw>
                </a:effectLst>
              </a:rPr>
              <a:t>ХВАЛА НА ПАЖЊИ!</a:t>
            </a:r>
            <a:endParaRPr lang="sr-Cyrl-CS" sz="1400" b="1">
              <a:solidFill>
                <a:srgbClr val="FFFF00"/>
              </a:solidFill>
              <a:effectLst>
                <a:outerShdw blurRad="38100" dist="38100" dir="2700000" algn="tl">
                  <a:srgbClr val="C0C0C0"/>
                </a:outerShdw>
              </a:effectLst>
            </a:endParaRPr>
          </a:p>
        </p:txBody>
      </p:sp>
    </p:spTree>
    <p:extLst>
      <p:ext uri="{BB962C8B-B14F-4D97-AF65-F5344CB8AC3E}">
        <p14:creationId xmlns:p14="http://schemas.microsoft.com/office/powerpoint/2010/main" val="21967677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2000"/>
                                        <p:tgtEl>
                                          <p:spTgt spid="21506"/>
                                        </p:tgtEl>
                                      </p:cBhvr>
                                    </p:animEffect>
                                    <p:anim calcmode="lin" valueType="num">
                                      <p:cBhvr>
                                        <p:cTn id="8" dur="2000" fill="hold"/>
                                        <p:tgtEl>
                                          <p:spTgt spid="21506"/>
                                        </p:tgtEl>
                                        <p:attrNameLst>
                                          <p:attrName>ppt_x</p:attrName>
                                        </p:attrNameLst>
                                      </p:cBhvr>
                                      <p:tavLst>
                                        <p:tav tm="0">
                                          <p:val>
                                            <p:strVal val="#ppt_x"/>
                                          </p:val>
                                        </p:tav>
                                        <p:tav tm="100000">
                                          <p:val>
                                            <p:strVal val="#ppt_x"/>
                                          </p:val>
                                        </p:tav>
                                      </p:tavLst>
                                    </p:anim>
                                    <p:anim calcmode="lin" valueType="num">
                                      <p:cBhvr>
                                        <p:cTn id="9" dur="1800" decel="100000" fill="hold"/>
                                        <p:tgtEl>
                                          <p:spTgt spid="21506"/>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150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owchart: Alternate Process 8"/>
          <p:cNvSpPr/>
          <p:nvPr/>
        </p:nvSpPr>
        <p:spPr>
          <a:xfrm>
            <a:off x="1669450" y="1357298"/>
            <a:ext cx="5688632" cy="1080120"/>
          </a:xfrm>
          <a:prstGeom prst="flowChartAlternateProcess">
            <a:avLst/>
          </a:prstGeom>
          <a:ln>
            <a:solidFill>
              <a:schemeClr val="accent3">
                <a:lumMod val="75000"/>
              </a:schemeClr>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643042" y="1454995"/>
            <a:ext cx="5256584" cy="769441"/>
          </a:xfrm>
          <a:prstGeom prst="rect">
            <a:avLst/>
          </a:prstGeom>
          <a:noFill/>
        </p:spPr>
        <p:txBody>
          <a:bodyPr wrap="square" rtlCol="0">
            <a:spAutoFit/>
          </a:bodyPr>
          <a:lstStyle/>
          <a:p>
            <a:r>
              <a:rPr lang="en-US" sz="4400" dirty="0" smtClean="0"/>
              <a:t>    </a:t>
            </a:r>
            <a:r>
              <a:rPr lang="sr-Cyrl-RS" sz="4400" dirty="0" smtClean="0"/>
              <a:t>Хвала на пажњи!</a:t>
            </a:r>
            <a:endParaRPr lang="en-US" sz="4400" dirty="0"/>
          </a:p>
        </p:txBody>
      </p:sp>
    </p:spTree>
    <p:extLst>
      <p:ext uri="{BB962C8B-B14F-4D97-AF65-F5344CB8AC3E}">
        <p14:creationId xmlns:p14="http://schemas.microsoft.com/office/powerpoint/2010/main" val="3219447964"/>
      </p:ext>
    </p:extLst>
  </p:cSld>
  <p:clrMapOvr>
    <a:masterClrMapping/>
  </p:clrMapOvr>
  <mc:AlternateContent xmlns:mc="http://schemas.openxmlformats.org/markup-compatibility/2006" xmlns:p14="http://schemas.microsoft.com/office/powerpoint/2010/main">
    <mc:Choice Requires="p14">
      <p:transition spd="slow" p14:dur="2000" advTm="1971"/>
    </mc:Choice>
    <mc:Fallback xmlns="">
      <p:transition spd="slow" advTm="1971"/>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922337"/>
          </a:xfrm>
        </p:spPr>
        <p:txBody>
          <a:bodyPr/>
          <a:lstStyle/>
          <a:p>
            <a:r>
              <a:rPr lang="en-US" sz="3200" smtClean="0">
                <a:solidFill>
                  <a:srgbClr val="FFFFFF"/>
                </a:solidFill>
              </a:rPr>
              <a:t>Организација здравствене заштите предшколске деце</a:t>
            </a:r>
            <a:endParaRPr lang="en-US" smtClean="0"/>
          </a:p>
        </p:txBody>
      </p:sp>
      <p:sp>
        <p:nvSpPr>
          <p:cNvPr id="11267" name="Content Placeholder 2"/>
          <p:cNvSpPr>
            <a:spLocks noGrp="1"/>
          </p:cNvSpPr>
          <p:nvPr>
            <p:ph idx="1"/>
          </p:nvPr>
        </p:nvSpPr>
        <p:spPr>
          <a:xfrm>
            <a:off x="457200" y="1557338"/>
            <a:ext cx="8229600" cy="4568825"/>
          </a:xfrm>
        </p:spPr>
        <p:txBody>
          <a:bodyPr/>
          <a:lstStyle/>
          <a:p>
            <a:r>
              <a:rPr lang="en-US" sz="2200" b="1" smtClean="0">
                <a:solidFill>
                  <a:srgbClr val="002060"/>
                </a:solidFill>
              </a:rPr>
              <a:t>На секундарном и терцијарном нивоу здравствене заштите, здравствене услуге се пружају на дечијим одељењима при општим болницама, специјалним болницама, дечјим клиникама и институтима, појединим специјализованим заводима.</a:t>
            </a:r>
          </a:p>
          <a:p>
            <a:endParaRPr lang="en-US" sz="2200" b="1" smtClean="0">
              <a:solidFill>
                <a:srgbClr val="002060"/>
              </a:solidFill>
            </a:endParaRPr>
          </a:p>
          <a:p>
            <a:r>
              <a:rPr lang="en-US" sz="2000" b="1" smtClean="0">
                <a:solidFill>
                  <a:srgbClr val="002060"/>
                </a:solidFill>
              </a:rPr>
              <a:t>Институт за здравствену заштиту мајке и детета Србије "Др Вукан Чупић"</a:t>
            </a:r>
          </a:p>
          <a:p>
            <a:r>
              <a:rPr lang="en-US" sz="2000" b="1" smtClean="0">
                <a:solidFill>
                  <a:srgbClr val="002060"/>
                </a:solidFill>
              </a:rPr>
              <a:t>Клиника за неурологију и психијатрију за децу и омладину</a:t>
            </a:r>
          </a:p>
          <a:p>
            <a:r>
              <a:rPr lang="en-US" sz="2000" b="1" smtClean="0">
                <a:solidFill>
                  <a:srgbClr val="002060"/>
                </a:solidFill>
              </a:rPr>
              <a:t>Универзитетска дечја клиника – Тиршова</a:t>
            </a:r>
          </a:p>
          <a:p>
            <a:r>
              <a:rPr lang="en-US" sz="2000" b="1" smtClean="0">
                <a:solidFill>
                  <a:srgbClr val="002060"/>
                </a:solidFill>
              </a:rPr>
              <a:t>Институт за неонатологију</a:t>
            </a:r>
          </a:p>
          <a:p>
            <a:r>
              <a:rPr lang="en-US" sz="2000" b="1" smtClean="0">
                <a:solidFill>
                  <a:srgbClr val="002060"/>
                </a:solidFill>
              </a:rPr>
              <a:t>Институт за здравствену заштиту деце и омладине (Војводина)</a:t>
            </a:r>
            <a:endParaRPr lang="ru-RU" sz="2000" smtClean="0">
              <a:solidFill>
                <a:srgbClr val="002060"/>
              </a:solidFill>
            </a:endParaRPr>
          </a:p>
        </p:txBody>
      </p:sp>
      <p:sp>
        <p:nvSpPr>
          <p:cNvPr id="5" name="Slide Number Placeholder 4"/>
          <p:cNvSpPr>
            <a:spLocks noGrp="1"/>
          </p:cNvSpPr>
          <p:nvPr>
            <p:ph type="sldNum" sz="quarter" idx="12"/>
          </p:nvPr>
        </p:nvSpPr>
        <p:spPr/>
        <p:txBody>
          <a:bodyPr/>
          <a:lstStyle/>
          <a:p>
            <a:pPr>
              <a:defRPr/>
            </a:pPr>
            <a:fld id="{E07D6DC1-A051-44E8-AD4C-81CE6A2826CD}" type="slidenum">
              <a:rPr lang="en-US" smtClean="0">
                <a:solidFill>
                  <a:prstClr val="black">
                    <a:tint val="75000"/>
                  </a:prstClr>
                </a:solidFill>
              </a:rPr>
              <a:pPr>
                <a:defRPr/>
              </a:pPr>
              <a:t>13</a:t>
            </a:fld>
            <a:endParaRPr lang="en-US">
              <a:solidFill>
                <a:prstClr val="black">
                  <a:tint val="75000"/>
                </a:prstClr>
              </a:solidFill>
            </a:endParaRPr>
          </a:p>
        </p:txBody>
      </p:sp>
    </p:spTree>
    <p:extLst>
      <p:ext uri="{BB962C8B-B14F-4D97-AF65-F5344CB8AC3E}">
        <p14:creationId xmlns:p14="http://schemas.microsoft.com/office/powerpoint/2010/main" val="1733025672"/>
      </p:ext>
    </p:extLst>
  </p:cSld>
  <p:clrMapOvr>
    <a:masterClrMapping/>
  </p:clrMapOvr>
  <mc:AlternateContent xmlns:mc="http://schemas.openxmlformats.org/markup-compatibility/2006" xmlns:p14="http://schemas.microsoft.com/office/powerpoint/2010/main">
    <mc:Choice Requires="p14">
      <p:transition spd="slow" p14:dur="2000" advTm="28646"/>
    </mc:Choice>
    <mc:Fallback xmlns="">
      <p:transition spd="slow" advTm="28646"/>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новорођенчади и одојчади</a:t>
            </a:r>
          </a:p>
        </p:txBody>
      </p:sp>
      <p:sp>
        <p:nvSpPr>
          <p:cNvPr id="5" name="Slide Number Placeholder 4"/>
          <p:cNvSpPr>
            <a:spLocks noGrp="1"/>
          </p:cNvSpPr>
          <p:nvPr>
            <p:ph type="sldNum" sz="quarter" idx="12"/>
          </p:nvPr>
        </p:nvSpPr>
        <p:spPr/>
        <p:txBody>
          <a:bodyPr/>
          <a:lstStyle/>
          <a:p>
            <a:pPr>
              <a:defRPr/>
            </a:pPr>
            <a:fld id="{71CEBD63-C3A5-41EF-B039-C4DFA180E462}" type="slidenum">
              <a:rPr lang="en-US" smtClean="0">
                <a:solidFill>
                  <a:prstClr val="black">
                    <a:tint val="75000"/>
                  </a:prstClr>
                </a:solidFill>
              </a:rPr>
              <a:pPr>
                <a:defRPr/>
              </a:pPr>
              <a:t>14</a:t>
            </a:fld>
            <a:endParaRPr lang="en-US">
              <a:solidFill>
                <a:prstClr val="black">
                  <a:tint val="75000"/>
                </a:prstClr>
              </a:solidFill>
            </a:endParaRPr>
          </a:p>
        </p:txBody>
      </p:sp>
      <p:sp>
        <p:nvSpPr>
          <p:cNvPr id="7" name="Content Placeholder 6"/>
          <p:cNvSpPr>
            <a:spLocks noGrp="1"/>
          </p:cNvSpPr>
          <p:nvPr>
            <p:ph idx="1"/>
          </p:nvPr>
        </p:nvSpPr>
        <p:spPr/>
        <p:txBody>
          <a:bodyPr/>
          <a:lstStyle/>
          <a:p>
            <a:pPr marL="0" indent="0">
              <a:buFont typeface="Arial" pitchFamily="34" charset="0"/>
              <a:buNone/>
              <a:defRPr/>
            </a:pPr>
            <a:endParaRPr lang="sr-Latn-RS" sz="2400" b="1" smtClean="0">
              <a:solidFill>
                <a:srgbClr val="002060"/>
              </a:solidFill>
              <a:latin typeface="Comic Sans MS" pitchFamily="66" charset="0"/>
            </a:endParaRPr>
          </a:p>
          <a:p>
            <a:pPr>
              <a:defRPr/>
            </a:pPr>
            <a:endParaRPr lang="en-US" sz="2400" b="1">
              <a:solidFill>
                <a:srgbClr val="002060"/>
              </a:solidFill>
              <a:latin typeface="Comic Sans MS" pitchFamily="66" charset="0"/>
            </a:endParaRPr>
          </a:p>
        </p:txBody>
      </p:sp>
      <p:sp>
        <p:nvSpPr>
          <p:cNvPr id="9" name="Rounded Rectangle 8"/>
          <p:cNvSpPr/>
          <p:nvPr/>
        </p:nvSpPr>
        <p:spPr>
          <a:xfrm>
            <a:off x="755650" y="1700213"/>
            <a:ext cx="7345363" cy="7207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Cyrl-RS" sz="2400" b="1" dirty="0">
                <a:solidFill>
                  <a:srgbClr val="002060"/>
                </a:solidFill>
              </a:rPr>
              <a:t>ОПШТИ ЦИЉ</a:t>
            </a:r>
            <a:endParaRPr lang="en-US" sz="2400" b="1" dirty="0">
              <a:solidFill>
                <a:srgbClr val="002060"/>
              </a:solidFill>
            </a:endParaRPr>
          </a:p>
        </p:txBody>
      </p:sp>
      <p:sp>
        <p:nvSpPr>
          <p:cNvPr id="10" name="Rounded Rectangle 9"/>
          <p:cNvSpPr/>
          <p:nvPr/>
        </p:nvSpPr>
        <p:spPr>
          <a:xfrm>
            <a:off x="755650" y="2636838"/>
            <a:ext cx="7345363" cy="3240087"/>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marL="342900" indent="-342900" fontAlgn="base">
              <a:spcBef>
                <a:spcPct val="0"/>
              </a:spcBef>
              <a:spcAft>
                <a:spcPct val="0"/>
              </a:spcAft>
              <a:buFont typeface="Wingdings" pitchFamily="2" charset="2"/>
              <a:buChar char="ü"/>
              <a:defRPr/>
            </a:pPr>
            <a:endParaRPr lang="sr-Latn-RS" sz="2400" b="1" dirty="0">
              <a:solidFill>
                <a:prstClr val="black"/>
              </a:solidFill>
            </a:endParaRPr>
          </a:p>
          <a:p>
            <a:pPr marL="342900" indent="-342900" fontAlgn="base">
              <a:spcBef>
                <a:spcPct val="0"/>
              </a:spcBef>
              <a:spcAft>
                <a:spcPct val="0"/>
              </a:spcAft>
              <a:buFont typeface="Wingdings" pitchFamily="2" charset="2"/>
              <a:buChar char="ü"/>
              <a:defRPr/>
            </a:pPr>
            <a:r>
              <a:rPr lang="sr-Cyrl-RS" sz="2400" b="1" dirty="0">
                <a:solidFill>
                  <a:srgbClr val="002060"/>
                </a:solidFill>
              </a:rPr>
              <a:t>очување и унапређење здравља новорођене деце </a:t>
            </a:r>
          </a:p>
          <a:p>
            <a:pPr marL="342900" indent="-342900" fontAlgn="base">
              <a:spcBef>
                <a:spcPct val="0"/>
              </a:spcBef>
              <a:spcAft>
                <a:spcPct val="0"/>
              </a:spcAft>
              <a:buFont typeface="Wingdings" pitchFamily="2" charset="2"/>
              <a:buChar char="ü"/>
              <a:defRPr/>
            </a:pPr>
            <a:r>
              <a:rPr lang="sr-Cyrl-RS" sz="2400" b="1" dirty="0">
                <a:solidFill>
                  <a:srgbClr val="002060"/>
                </a:solidFill>
              </a:rPr>
              <a:t>смањење стопе перинаталне смртности на испод 6,5 на 1 000 рођених</a:t>
            </a:r>
          </a:p>
          <a:p>
            <a:pPr marL="342900" indent="-342900" fontAlgn="base">
              <a:spcBef>
                <a:spcPct val="0"/>
              </a:spcBef>
              <a:spcAft>
                <a:spcPct val="0"/>
              </a:spcAft>
              <a:buFont typeface="Wingdings" pitchFamily="2" charset="2"/>
              <a:buChar char="ü"/>
              <a:defRPr/>
            </a:pPr>
            <a:r>
              <a:rPr lang="sr-Cyrl-RS" sz="2400" b="1" dirty="0">
                <a:solidFill>
                  <a:srgbClr val="002060"/>
                </a:solidFill>
              </a:rPr>
              <a:t>смањење стопе неонаталне смртности на испод 3 на 1 000 живорођених, </a:t>
            </a:r>
          </a:p>
          <a:p>
            <a:pPr marL="342900" indent="-342900" fontAlgn="base">
              <a:spcBef>
                <a:spcPct val="0"/>
              </a:spcBef>
              <a:spcAft>
                <a:spcPct val="0"/>
              </a:spcAft>
              <a:buFont typeface="Wingdings" pitchFamily="2" charset="2"/>
              <a:buChar char="ü"/>
              <a:defRPr/>
            </a:pPr>
            <a:r>
              <a:rPr lang="sr-Cyrl-RS" sz="2400" b="1" dirty="0">
                <a:solidFill>
                  <a:srgbClr val="002060"/>
                </a:solidFill>
              </a:rPr>
              <a:t>смањење стопе морталитета одојчади испод 4,5 на 1000 живорођених</a:t>
            </a:r>
            <a:endParaRPr lang="en-US" sz="2400" b="1" dirty="0">
              <a:solidFill>
                <a:srgbClr val="002060"/>
              </a:solidFill>
            </a:endParaRPr>
          </a:p>
        </p:txBody>
      </p:sp>
    </p:spTree>
    <p:extLst>
      <p:ext uri="{BB962C8B-B14F-4D97-AF65-F5344CB8AC3E}">
        <p14:creationId xmlns:p14="http://schemas.microsoft.com/office/powerpoint/2010/main" val="276480857"/>
      </p:ext>
    </p:extLst>
  </p:cSld>
  <p:clrMapOvr>
    <a:masterClrMapping/>
  </p:clrMapOvr>
  <mc:AlternateContent xmlns:mc="http://schemas.openxmlformats.org/markup-compatibility/2006" xmlns:p14="http://schemas.microsoft.com/office/powerpoint/2010/main">
    <mc:Choice Requires="p14">
      <p:transition spd="slow" p14:dur="2000" advTm="32262"/>
    </mc:Choice>
    <mc:Fallback xmlns="">
      <p:transition spd="slow" advTm="32262"/>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новорођенчади и одојчади</a:t>
            </a:r>
            <a:endParaRPr lang="en-US" sz="3200" smtClean="0"/>
          </a:p>
        </p:txBody>
      </p:sp>
      <p:sp>
        <p:nvSpPr>
          <p:cNvPr id="13315" name="Content Placeholder 2"/>
          <p:cNvSpPr>
            <a:spLocks noGrp="1"/>
          </p:cNvSpPr>
          <p:nvPr>
            <p:ph idx="1"/>
          </p:nvPr>
        </p:nvSpPr>
        <p:spPr/>
        <p:txBody>
          <a:bodyPr/>
          <a:lstStyle/>
          <a:p>
            <a:endParaRPr lang="en-US" sz="1800" smtClean="0"/>
          </a:p>
          <a:p>
            <a:endParaRPr lang="en-US" sz="1800" smtClean="0"/>
          </a:p>
          <a:p>
            <a:endParaRPr lang="en-US" sz="1800" smtClean="0"/>
          </a:p>
          <a:p>
            <a:pPr>
              <a:buFont typeface="Wingdings" pitchFamily="2" charset="2"/>
              <a:buChar char="ü"/>
            </a:pPr>
            <a:r>
              <a:rPr lang="en-US" sz="1800" b="1" smtClean="0">
                <a:solidFill>
                  <a:srgbClr val="002060"/>
                </a:solidFill>
              </a:rPr>
              <a:t>Очување и унапређење здравља новорођеног детета у складу с максималним потенцијалом на рођењу</a:t>
            </a:r>
          </a:p>
          <a:p>
            <a:pPr>
              <a:buFont typeface="Wingdings" pitchFamily="2" charset="2"/>
              <a:buChar char="ü"/>
            </a:pPr>
            <a:r>
              <a:rPr lang="en-US" sz="1800" b="1" smtClean="0">
                <a:solidFill>
                  <a:srgbClr val="002060"/>
                </a:solidFill>
              </a:rPr>
              <a:t>Откривање и лечење најчешћих патолошких стања у неонаталном периоду са посебним освртом на превремено рођену децу са малом телесном масом на рођењу</a:t>
            </a:r>
          </a:p>
          <a:p>
            <a:pPr>
              <a:buFont typeface="Wingdings" pitchFamily="2" charset="2"/>
              <a:buChar char="ü"/>
            </a:pPr>
            <a:r>
              <a:rPr lang="en-US" sz="1800" b="1" smtClean="0">
                <a:solidFill>
                  <a:srgbClr val="002060"/>
                </a:solidFill>
              </a:rPr>
              <a:t>Превенција и лечење најчешћих патолошких стања код одојчади</a:t>
            </a:r>
          </a:p>
          <a:p>
            <a:pPr>
              <a:buFont typeface="Wingdings" pitchFamily="2" charset="2"/>
              <a:buChar char="ü"/>
            </a:pPr>
            <a:r>
              <a:rPr lang="en-US" sz="1800" b="1" smtClean="0">
                <a:solidFill>
                  <a:srgbClr val="002060"/>
                </a:solidFill>
              </a:rPr>
              <a:t>Интензивирана и усмерена здравствена заштита одојчади из осетљивих популационих групација</a:t>
            </a:r>
          </a:p>
        </p:txBody>
      </p:sp>
      <p:sp>
        <p:nvSpPr>
          <p:cNvPr id="5" name="Slide Number Placeholder 4"/>
          <p:cNvSpPr>
            <a:spLocks noGrp="1"/>
          </p:cNvSpPr>
          <p:nvPr>
            <p:ph type="sldNum" sz="quarter" idx="12"/>
          </p:nvPr>
        </p:nvSpPr>
        <p:spPr/>
        <p:txBody>
          <a:bodyPr/>
          <a:lstStyle/>
          <a:p>
            <a:pPr>
              <a:defRPr/>
            </a:pPr>
            <a:fld id="{BDEB7BB0-7657-4693-B675-4527BDACDBE5}" type="slidenum">
              <a:rPr lang="en-US" smtClean="0">
                <a:solidFill>
                  <a:prstClr val="black">
                    <a:tint val="75000"/>
                  </a:prstClr>
                </a:solidFill>
              </a:rPr>
              <a:pPr>
                <a:defRPr/>
              </a:pPr>
              <a:t>15</a:t>
            </a:fld>
            <a:endParaRPr lang="en-US">
              <a:solidFill>
                <a:prstClr val="black">
                  <a:tint val="75000"/>
                </a:prstClr>
              </a:solidFill>
            </a:endParaRPr>
          </a:p>
        </p:txBody>
      </p:sp>
      <p:sp>
        <p:nvSpPr>
          <p:cNvPr id="6" name="Rounded Rectangle 5"/>
          <p:cNvSpPr/>
          <p:nvPr/>
        </p:nvSpPr>
        <p:spPr>
          <a:xfrm>
            <a:off x="1116013" y="1628775"/>
            <a:ext cx="6985000" cy="7207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Cyrl-RS" sz="2400" b="1" dirty="0">
                <a:solidFill>
                  <a:srgbClr val="002060"/>
                </a:solidFill>
              </a:rPr>
              <a:t>СПЕЦИФИЧНИ ЦИЉ</a:t>
            </a:r>
            <a:endParaRPr lang="en-US" sz="2400" b="1" dirty="0">
              <a:solidFill>
                <a:srgbClr val="002060"/>
              </a:solidFill>
            </a:endParaRPr>
          </a:p>
        </p:txBody>
      </p:sp>
    </p:spTree>
    <p:extLst>
      <p:ext uri="{BB962C8B-B14F-4D97-AF65-F5344CB8AC3E}">
        <p14:creationId xmlns:p14="http://schemas.microsoft.com/office/powerpoint/2010/main" val="4268725597"/>
      </p:ext>
    </p:extLst>
  </p:cSld>
  <p:clrMapOvr>
    <a:masterClrMapping/>
  </p:clrMapOvr>
  <mc:AlternateContent xmlns:mc="http://schemas.openxmlformats.org/markup-compatibility/2006" xmlns:p14="http://schemas.microsoft.com/office/powerpoint/2010/main">
    <mc:Choice Requires="p14">
      <p:transition spd="slow" p14:dur="2000" advTm="37637"/>
    </mc:Choice>
    <mc:Fallback xmlns="">
      <p:transition spd="slow" advTm="37637"/>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922337"/>
          </a:xfrm>
        </p:spPr>
        <p:txBody>
          <a:bodyPr/>
          <a:lstStyle/>
          <a:p>
            <a:r>
              <a:rPr lang="en-US" sz="3200" smtClean="0">
                <a:solidFill>
                  <a:schemeClr val="bg1"/>
                </a:solidFill>
                <a:latin typeface="Comic Sans MS" pitchFamily="66" charset="0"/>
              </a:rPr>
              <a:t>Здравствена заштита новорођенчади и одојчади</a:t>
            </a:r>
            <a:endParaRPr lang="en-US" sz="3200" smtClean="0"/>
          </a:p>
        </p:txBody>
      </p:sp>
      <p:sp>
        <p:nvSpPr>
          <p:cNvPr id="14339" name="Content Placeholder 2"/>
          <p:cNvSpPr>
            <a:spLocks noGrp="1"/>
          </p:cNvSpPr>
          <p:nvPr>
            <p:ph idx="1"/>
          </p:nvPr>
        </p:nvSpPr>
        <p:spPr/>
        <p:txBody>
          <a:bodyPr/>
          <a:lstStyle/>
          <a:p>
            <a:endParaRPr lang="en-US" sz="2000" b="1" smtClean="0">
              <a:solidFill>
                <a:srgbClr val="002060"/>
              </a:solidFill>
            </a:endParaRPr>
          </a:p>
          <a:p>
            <a:endParaRPr lang="en-US" sz="2000" b="1" smtClean="0">
              <a:solidFill>
                <a:srgbClr val="002060"/>
              </a:solidFill>
            </a:endParaRPr>
          </a:p>
          <a:p>
            <a:endParaRPr lang="en-US" sz="2000" b="1" smtClean="0">
              <a:solidFill>
                <a:srgbClr val="002060"/>
              </a:solidFill>
            </a:endParaRPr>
          </a:p>
          <a:p>
            <a:pPr>
              <a:buFont typeface="Wingdings" pitchFamily="2" charset="2"/>
              <a:buChar char="ü"/>
            </a:pPr>
            <a:r>
              <a:rPr lang="en-US" sz="1900" b="1" smtClean="0">
                <a:solidFill>
                  <a:srgbClr val="002060"/>
                </a:solidFill>
              </a:rPr>
              <a:t>Процена виталности по Апгар методи и први преглед педијатра-неонатолога у гинеколошко-акушерским установама</a:t>
            </a:r>
          </a:p>
          <a:p>
            <a:pPr>
              <a:buFont typeface="Wingdings" pitchFamily="2" charset="2"/>
              <a:buChar char="ü"/>
            </a:pPr>
            <a:r>
              <a:rPr lang="en-US" sz="1900" b="1" smtClean="0">
                <a:solidFill>
                  <a:srgbClr val="002060"/>
                </a:solidFill>
              </a:rPr>
              <a:t>Обезбеђивање раног контакта са мајком, подстицање првог подоја у првом сату</a:t>
            </a:r>
          </a:p>
          <a:p>
            <a:pPr>
              <a:buFont typeface="Wingdings" pitchFamily="2" charset="2"/>
              <a:buChar char="ü"/>
            </a:pPr>
            <a:r>
              <a:rPr lang="en-US" sz="1900" b="1" smtClean="0">
                <a:solidFill>
                  <a:srgbClr val="002060"/>
                </a:solidFill>
              </a:rPr>
              <a:t>Профилактична примена витамина К непосредно по рођењу, као и вакцинација здраве новорођене деце против хепатитиса Б и туберкулозе, пре отпуста из породилишта</a:t>
            </a:r>
          </a:p>
          <a:p>
            <a:pPr>
              <a:buFont typeface="Wingdings" pitchFamily="2" charset="2"/>
              <a:buChar char="ü"/>
            </a:pPr>
            <a:r>
              <a:rPr lang="en-US" sz="1900" b="1" smtClean="0">
                <a:solidFill>
                  <a:srgbClr val="002060"/>
                </a:solidFill>
              </a:rPr>
              <a:t>Неонатални скрининг конгениталне хипотиреозе и фенилкетонурије</a:t>
            </a:r>
            <a:endParaRPr lang="en-US" sz="1800" b="1" smtClean="0">
              <a:solidFill>
                <a:srgbClr val="002060"/>
              </a:solidFill>
            </a:endParaRPr>
          </a:p>
        </p:txBody>
      </p:sp>
      <p:sp>
        <p:nvSpPr>
          <p:cNvPr id="5" name="Slide Number Placeholder 4"/>
          <p:cNvSpPr>
            <a:spLocks noGrp="1"/>
          </p:cNvSpPr>
          <p:nvPr>
            <p:ph type="sldNum" sz="quarter" idx="12"/>
          </p:nvPr>
        </p:nvSpPr>
        <p:spPr/>
        <p:txBody>
          <a:bodyPr/>
          <a:lstStyle/>
          <a:p>
            <a:pPr>
              <a:defRPr/>
            </a:pPr>
            <a:fld id="{1B3F75ED-8FA5-4DB5-9E1F-082D48F78BA3}" type="slidenum">
              <a:rPr lang="en-US" smtClean="0">
                <a:solidFill>
                  <a:prstClr val="black">
                    <a:tint val="75000"/>
                  </a:prstClr>
                </a:solidFill>
              </a:rPr>
              <a:pPr>
                <a:defRPr/>
              </a:pPr>
              <a:t>16</a:t>
            </a:fld>
            <a:endParaRPr lang="en-US">
              <a:solidFill>
                <a:prstClr val="black">
                  <a:tint val="75000"/>
                </a:prstClr>
              </a:solidFill>
            </a:endParaRPr>
          </a:p>
        </p:txBody>
      </p:sp>
      <p:sp>
        <p:nvSpPr>
          <p:cNvPr id="6" name="Rounded Rectangle 5"/>
          <p:cNvSpPr/>
          <p:nvPr/>
        </p:nvSpPr>
        <p:spPr>
          <a:xfrm>
            <a:off x="900113" y="1385888"/>
            <a:ext cx="7343775" cy="719137"/>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Cyrl-RS" sz="2400" b="1" dirty="0">
                <a:solidFill>
                  <a:srgbClr val="002060"/>
                </a:solidFill>
              </a:rPr>
              <a:t>АКТИВНОСТИ</a:t>
            </a:r>
            <a:endParaRPr lang="en-US" sz="2400" b="1" dirty="0">
              <a:solidFill>
                <a:srgbClr val="002060"/>
              </a:solidFill>
            </a:endParaRPr>
          </a:p>
        </p:txBody>
      </p:sp>
    </p:spTree>
    <p:extLst>
      <p:ext uri="{BB962C8B-B14F-4D97-AF65-F5344CB8AC3E}">
        <p14:creationId xmlns:p14="http://schemas.microsoft.com/office/powerpoint/2010/main" val="2323035268"/>
      </p:ext>
    </p:extLst>
  </p:cSld>
  <p:clrMapOvr>
    <a:masterClrMapping/>
  </p:clrMapOvr>
  <mc:AlternateContent xmlns:mc="http://schemas.openxmlformats.org/markup-compatibility/2006" xmlns:p14="http://schemas.microsoft.com/office/powerpoint/2010/main">
    <mc:Choice Requires="p14">
      <p:transition spd="slow" p14:dur="2000" advTm="20784"/>
    </mc:Choice>
    <mc:Fallback xmlns="">
      <p:transition spd="slow" advTm="20784"/>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новорођенчади и одојчади</a:t>
            </a:r>
          </a:p>
        </p:txBody>
      </p:sp>
      <p:sp>
        <p:nvSpPr>
          <p:cNvPr id="1536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E8A88768-FD4C-4829-8830-23ED2F5A3F88}" type="slidenum">
              <a:rPr lang="en-US" sz="1200" smtClean="0">
                <a:solidFill>
                  <a:srgbClr val="898989"/>
                </a:solidFill>
              </a:rPr>
              <a:pPr eaLnBrk="1" hangingPunct="1"/>
              <a:t>17</a:t>
            </a:fld>
            <a:endParaRPr lang="en-US" sz="1200" smtClean="0">
              <a:solidFill>
                <a:srgbClr val="898989"/>
              </a:solidFill>
            </a:endParaRPr>
          </a:p>
        </p:txBody>
      </p:sp>
      <p:sp>
        <p:nvSpPr>
          <p:cNvPr id="15364" name="Content Placeholder 6"/>
          <p:cNvSpPr>
            <a:spLocks noGrp="1"/>
          </p:cNvSpPr>
          <p:nvPr>
            <p:ph idx="1"/>
          </p:nvPr>
        </p:nvSpPr>
        <p:spPr/>
        <p:txBody>
          <a:bodyPr/>
          <a:lstStyle/>
          <a:p>
            <a:pPr>
              <a:buFont typeface="Wingdings" pitchFamily="2" charset="2"/>
              <a:buChar char="ü"/>
            </a:pPr>
            <a:endParaRPr lang="en-US" sz="2400" smtClean="0">
              <a:solidFill>
                <a:srgbClr val="002060"/>
              </a:solidFill>
            </a:endParaRPr>
          </a:p>
          <a:p>
            <a:pPr>
              <a:buFont typeface="Wingdings" pitchFamily="2" charset="2"/>
              <a:buChar char="ü"/>
            </a:pPr>
            <a:endParaRPr lang="en-US" sz="2400" b="1" smtClean="0">
              <a:solidFill>
                <a:srgbClr val="002060"/>
              </a:solidFill>
            </a:endParaRPr>
          </a:p>
          <a:p>
            <a:pPr>
              <a:buFont typeface="Wingdings" pitchFamily="2" charset="2"/>
              <a:buChar char="ü"/>
            </a:pPr>
            <a:r>
              <a:rPr lang="en-US" sz="1900" b="1" smtClean="0">
                <a:solidFill>
                  <a:srgbClr val="002060"/>
                </a:solidFill>
              </a:rPr>
              <a:t>Увођење скрининга за рано откривање поремећаја слуха и</a:t>
            </a:r>
            <a:br>
              <a:rPr lang="en-US" sz="1900" b="1" smtClean="0">
                <a:solidFill>
                  <a:srgbClr val="002060"/>
                </a:solidFill>
              </a:rPr>
            </a:br>
            <a:r>
              <a:rPr lang="en-US" sz="1900" b="1" smtClean="0">
                <a:solidFill>
                  <a:srgbClr val="002060"/>
                </a:solidFill>
              </a:rPr>
              <a:t>вида и дијагностику генетских поремећаја у неонаталном узрасту</a:t>
            </a:r>
          </a:p>
          <a:p>
            <a:pPr>
              <a:buFont typeface="Wingdings" pitchFamily="2" charset="2"/>
              <a:buChar char="ü"/>
            </a:pPr>
            <a:r>
              <a:rPr lang="en-US" sz="1900" b="1" smtClean="0">
                <a:solidFill>
                  <a:srgbClr val="002060"/>
                </a:solidFill>
              </a:rPr>
              <a:t>Примена јединствених критеријума за отпуст здравог новорођенчета из породилишта (најмање 72 сата након вагиналног односно најмање 96 сати након порођаја који је довршен царским резом)</a:t>
            </a:r>
          </a:p>
          <a:p>
            <a:pPr>
              <a:buFont typeface="Wingdings" pitchFamily="2" charset="2"/>
              <a:buChar char="ü"/>
            </a:pPr>
            <a:r>
              <a:rPr lang="en-US" sz="1900" b="1" smtClean="0">
                <a:solidFill>
                  <a:srgbClr val="002060"/>
                </a:solidFill>
              </a:rPr>
              <a:t>Организовање редовних превентивних педијатриских прегледа у домовима здравља – ова активност остварује се кроз систематске и конролне прегледе са наврсених 1, 2, 3, 5,6, 9 месеци (ради праћења раста, развоја, ухрањености, здравственог стања као и раног откривања поремећаја здравља)</a:t>
            </a:r>
          </a:p>
          <a:p>
            <a:pPr>
              <a:buFont typeface="Wingdings" pitchFamily="2" charset="2"/>
              <a:buChar char="ü"/>
            </a:pPr>
            <a:r>
              <a:rPr lang="en-US" sz="1900" b="1" smtClean="0">
                <a:solidFill>
                  <a:srgbClr val="002060"/>
                </a:solidFill>
              </a:rPr>
              <a:t>Спровођење вакцинације према усвојеном програму и календару</a:t>
            </a:r>
          </a:p>
          <a:p>
            <a:pPr>
              <a:buFont typeface="Wingdings" pitchFamily="2" charset="2"/>
              <a:buChar char="ü"/>
            </a:pPr>
            <a:endParaRPr lang="en-US" sz="1900" b="1" smtClean="0">
              <a:solidFill>
                <a:srgbClr val="002060"/>
              </a:solidFill>
            </a:endParaRPr>
          </a:p>
          <a:p>
            <a:pPr>
              <a:buFont typeface="Wingdings" pitchFamily="2" charset="2"/>
              <a:buChar char="ü"/>
            </a:pPr>
            <a:r>
              <a:rPr lang="en-US" sz="1900" b="1" smtClean="0">
                <a:solidFill>
                  <a:srgbClr val="FFFF00"/>
                </a:solidFill>
              </a:rPr>
              <a:t>Посебан акценат се придаје здравственој заштити деце пре термина и деци са телесном масом испод 2 500 грама</a:t>
            </a:r>
            <a:r>
              <a:rPr lang="en-US" sz="1800" b="1" smtClean="0">
                <a:solidFill>
                  <a:srgbClr val="FFFF00"/>
                </a:solidFill>
              </a:rPr>
              <a:t>.</a:t>
            </a:r>
            <a:endParaRPr lang="en-US" sz="2000" b="1" smtClean="0">
              <a:solidFill>
                <a:srgbClr val="FFFF00"/>
              </a:solidFill>
            </a:endParaRPr>
          </a:p>
        </p:txBody>
      </p:sp>
      <p:sp>
        <p:nvSpPr>
          <p:cNvPr id="9" name="Rounded Rectangle 8"/>
          <p:cNvSpPr/>
          <p:nvPr/>
        </p:nvSpPr>
        <p:spPr>
          <a:xfrm>
            <a:off x="900113" y="1385888"/>
            <a:ext cx="7343775" cy="719137"/>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Cyrl-RS" sz="2400" b="1" dirty="0">
                <a:solidFill>
                  <a:srgbClr val="002060"/>
                </a:solidFill>
              </a:rPr>
              <a:t>АКТИВНОСТИ</a:t>
            </a:r>
            <a:endParaRPr lang="en-US" sz="2400" b="1" dirty="0">
              <a:solidFill>
                <a:srgbClr val="002060"/>
              </a:solidFill>
            </a:endParaRPr>
          </a:p>
        </p:txBody>
      </p:sp>
    </p:spTree>
    <p:extLst>
      <p:ext uri="{BB962C8B-B14F-4D97-AF65-F5344CB8AC3E}">
        <p14:creationId xmlns:p14="http://schemas.microsoft.com/office/powerpoint/2010/main" val="2926818806"/>
      </p:ext>
    </p:extLst>
  </p:cSld>
  <p:clrMapOvr>
    <a:masterClrMapping/>
  </p:clrMapOvr>
  <mc:AlternateContent xmlns:mc="http://schemas.openxmlformats.org/markup-compatibility/2006" xmlns:p14="http://schemas.microsoft.com/office/powerpoint/2010/main">
    <mc:Choice Requires="p14">
      <p:transition spd="slow" p14:dur="2000" advTm="1649"/>
    </mc:Choice>
    <mc:Fallback xmlns="">
      <p:transition spd="slow" advTm="1649"/>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новорођенчади и одојчади</a:t>
            </a:r>
          </a:p>
        </p:txBody>
      </p:sp>
      <p:sp>
        <p:nvSpPr>
          <p:cNvPr id="1638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03D02F21-D07E-408B-A3B9-AA45EBDC8ED9}" type="slidenum">
              <a:rPr lang="en-US" sz="1200" smtClean="0">
                <a:solidFill>
                  <a:srgbClr val="898989"/>
                </a:solidFill>
              </a:rPr>
              <a:pPr eaLnBrk="1" hangingPunct="1"/>
              <a:t>18</a:t>
            </a:fld>
            <a:endParaRPr lang="en-US" sz="1200" smtClean="0">
              <a:solidFill>
                <a:srgbClr val="898989"/>
              </a:solidFill>
            </a:endParaRPr>
          </a:p>
        </p:txBody>
      </p:sp>
      <p:sp>
        <p:nvSpPr>
          <p:cNvPr id="7" name="Content Placeholder 6"/>
          <p:cNvSpPr>
            <a:spLocks noGrp="1"/>
          </p:cNvSpPr>
          <p:nvPr>
            <p:ph idx="1"/>
          </p:nvPr>
        </p:nvSpPr>
        <p:spPr/>
        <p:txBody>
          <a:bodyPr/>
          <a:lstStyle/>
          <a:p>
            <a:pPr marL="0" indent="0">
              <a:buFont typeface="Arial" pitchFamily="34" charset="0"/>
              <a:buNone/>
              <a:defRPr/>
            </a:pPr>
            <a:endParaRPr lang="sr-Latn-RS" sz="2400" b="1" smtClean="0">
              <a:solidFill>
                <a:srgbClr val="002060"/>
              </a:solidFill>
              <a:latin typeface="Comic Sans MS" pitchFamily="66" charset="0"/>
            </a:endParaRPr>
          </a:p>
          <a:p>
            <a:pPr>
              <a:defRPr/>
            </a:pPr>
            <a:endParaRPr lang="en-US" sz="2400" b="1">
              <a:solidFill>
                <a:srgbClr val="002060"/>
              </a:solidFill>
              <a:latin typeface="Comic Sans MS" pitchFamily="66" charset="0"/>
            </a:endParaRPr>
          </a:p>
        </p:txBody>
      </p:sp>
      <p:sp>
        <p:nvSpPr>
          <p:cNvPr id="9" name="Rounded Rectangle 8"/>
          <p:cNvSpPr/>
          <p:nvPr/>
        </p:nvSpPr>
        <p:spPr>
          <a:xfrm>
            <a:off x="755650" y="1700213"/>
            <a:ext cx="7345363" cy="7207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Cyrl-RS" sz="2400" b="1" dirty="0">
                <a:solidFill>
                  <a:srgbClr val="002060"/>
                </a:solidFill>
              </a:rPr>
              <a:t>ПОКАЗАТЕЉИ</a:t>
            </a:r>
            <a:endParaRPr lang="en-US" sz="2400" b="1" dirty="0">
              <a:solidFill>
                <a:srgbClr val="002060"/>
              </a:solidFill>
            </a:endParaRPr>
          </a:p>
        </p:txBody>
      </p:sp>
      <p:sp>
        <p:nvSpPr>
          <p:cNvPr id="10" name="Rounded Rectangle 9"/>
          <p:cNvSpPr/>
          <p:nvPr/>
        </p:nvSpPr>
        <p:spPr>
          <a:xfrm>
            <a:off x="755650" y="2636838"/>
            <a:ext cx="7345363" cy="30956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marL="342900" indent="-342900" fontAlgn="base">
              <a:spcBef>
                <a:spcPct val="0"/>
              </a:spcBef>
              <a:spcAft>
                <a:spcPct val="0"/>
              </a:spcAft>
              <a:buFont typeface="Wingdings" pitchFamily="2" charset="2"/>
              <a:buChar char="ü"/>
              <a:defRPr/>
            </a:pPr>
            <a:endParaRPr lang="sr-Latn-RS" sz="2400" b="1" dirty="0">
              <a:solidFill>
                <a:prstClr val="black"/>
              </a:solidFill>
            </a:endParaRPr>
          </a:p>
          <a:p>
            <a:pPr marL="342900" indent="-342900" fontAlgn="base">
              <a:spcBef>
                <a:spcPct val="0"/>
              </a:spcBef>
              <a:spcAft>
                <a:spcPct val="0"/>
              </a:spcAft>
              <a:buFont typeface="Wingdings" pitchFamily="2" charset="2"/>
              <a:buChar char="ü"/>
              <a:defRPr/>
            </a:pPr>
            <a:r>
              <a:rPr lang="sr-Cyrl-RS" sz="2400" b="1" dirty="0">
                <a:solidFill>
                  <a:srgbClr val="002060"/>
                </a:solidFill>
              </a:rPr>
              <a:t>Проценат новорођенчади са телесном масом нижом од 2 500 грама</a:t>
            </a:r>
          </a:p>
          <a:p>
            <a:pPr marL="342900" indent="-342900" fontAlgn="base">
              <a:spcBef>
                <a:spcPct val="0"/>
              </a:spcBef>
              <a:spcAft>
                <a:spcPct val="0"/>
              </a:spcAft>
              <a:buFont typeface="Wingdings" pitchFamily="2" charset="2"/>
              <a:buChar char="ü"/>
              <a:defRPr/>
            </a:pPr>
            <a:r>
              <a:rPr lang="sr-Cyrl-RS" sz="2400" b="1" dirty="0">
                <a:solidFill>
                  <a:srgbClr val="002060"/>
                </a:solidFill>
              </a:rPr>
              <a:t>Морталитет одојчади ( перинатална, рана, касна, неонатана, постнеонатална, морталитет одојчади)</a:t>
            </a:r>
          </a:p>
          <a:p>
            <a:pPr marL="342900" indent="-342900" fontAlgn="base">
              <a:spcBef>
                <a:spcPct val="0"/>
              </a:spcBef>
              <a:spcAft>
                <a:spcPct val="0"/>
              </a:spcAft>
              <a:buFont typeface="Wingdings" pitchFamily="2" charset="2"/>
              <a:buChar char="ü"/>
              <a:defRPr/>
            </a:pPr>
            <a:r>
              <a:rPr lang="sr-Cyrl-RS" sz="2400" b="1" dirty="0">
                <a:solidFill>
                  <a:srgbClr val="002060"/>
                </a:solidFill>
              </a:rPr>
              <a:t>Морбидитет одојчади</a:t>
            </a:r>
            <a:endParaRPr lang="en-US" sz="2400" b="1" dirty="0">
              <a:solidFill>
                <a:srgbClr val="002060"/>
              </a:solidFill>
            </a:endParaRPr>
          </a:p>
        </p:txBody>
      </p:sp>
    </p:spTree>
    <p:extLst>
      <p:ext uri="{BB962C8B-B14F-4D97-AF65-F5344CB8AC3E}">
        <p14:creationId xmlns:p14="http://schemas.microsoft.com/office/powerpoint/2010/main" val="2964114530"/>
      </p:ext>
    </p:extLst>
  </p:cSld>
  <p:clrMapOvr>
    <a:masterClrMapping/>
  </p:clrMapOvr>
  <mc:AlternateContent xmlns:mc="http://schemas.openxmlformats.org/markup-compatibility/2006" xmlns:p14="http://schemas.microsoft.com/office/powerpoint/2010/main">
    <mc:Choice Requires="p14">
      <p:transition spd="slow" p14:dur="2000" advTm="29512"/>
    </mc:Choice>
    <mc:Fallback xmlns="">
      <p:transition spd="slow" advTm="29512"/>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18435" name="Content Placeholder 2"/>
          <p:cNvSpPr>
            <a:spLocks noGrp="1"/>
          </p:cNvSpPr>
          <p:nvPr>
            <p:ph idx="1"/>
          </p:nvPr>
        </p:nvSpPr>
        <p:spPr/>
        <p:txBody>
          <a:bodyPr/>
          <a:lstStyle/>
          <a:p>
            <a:pPr>
              <a:buFont typeface="Wingdings" pitchFamily="2" charset="2"/>
              <a:buChar char="ü"/>
            </a:pPr>
            <a:r>
              <a:rPr lang="en-US" sz="2000" b="1" smtClean="0">
                <a:solidFill>
                  <a:srgbClr val="002060"/>
                </a:solidFill>
                <a:cs typeface="Calibri" pitchFamily="34" charset="0"/>
              </a:rPr>
              <a:t>Један од важних показатеља здравственог стања одојчади је удео деце са малом телесном масом на рођењу, односно са масом мањом од 2500 грама. </a:t>
            </a:r>
          </a:p>
          <a:p>
            <a:pPr>
              <a:buFont typeface="Wingdings" pitchFamily="2" charset="2"/>
              <a:buChar char="ü"/>
            </a:pPr>
            <a:endParaRPr lang="en-US" sz="2000" b="1" smtClean="0">
              <a:solidFill>
                <a:srgbClr val="002060"/>
              </a:solidFill>
              <a:cs typeface="Calibri" pitchFamily="34" charset="0"/>
            </a:endParaRPr>
          </a:p>
          <a:p>
            <a:pPr>
              <a:buFont typeface="Wingdings" pitchFamily="2" charset="2"/>
              <a:buChar char="ü"/>
            </a:pPr>
            <a:r>
              <a:rPr lang="en-US" sz="2000" b="1" smtClean="0">
                <a:solidFill>
                  <a:srgbClr val="002060"/>
                </a:solidFill>
                <a:cs typeface="Calibri" pitchFamily="34" charset="0"/>
              </a:rPr>
              <a:t>Телесна маса на рођењу показатељ је и мајчиног здравља и ухрањености, али и показатељ шанси новорођенчета да преживи и да има адекватан физички и психосоцијални развој.</a:t>
            </a:r>
          </a:p>
        </p:txBody>
      </p:sp>
      <p:sp>
        <p:nvSpPr>
          <p:cNvPr id="5" name="Slide Number Placeholder 4"/>
          <p:cNvSpPr>
            <a:spLocks noGrp="1"/>
          </p:cNvSpPr>
          <p:nvPr>
            <p:ph type="sldNum" sz="quarter" idx="12"/>
          </p:nvPr>
        </p:nvSpPr>
        <p:spPr/>
        <p:txBody>
          <a:bodyPr/>
          <a:lstStyle/>
          <a:p>
            <a:pPr>
              <a:defRPr/>
            </a:pPr>
            <a:fld id="{30DAAE14-EDD2-4657-B2AE-2665CDB9928B}" type="slidenum">
              <a:rPr lang="en-US" smtClean="0">
                <a:solidFill>
                  <a:prstClr val="black">
                    <a:tint val="75000"/>
                  </a:prstClr>
                </a:solidFill>
              </a:rPr>
              <a:pPr>
                <a:defRPr/>
              </a:pPr>
              <a:t>19</a:t>
            </a:fld>
            <a:endParaRPr lang="en-US">
              <a:solidFill>
                <a:prstClr val="black">
                  <a:tint val="75000"/>
                </a:prstClr>
              </a:solidFill>
            </a:endParaRPr>
          </a:p>
        </p:txBody>
      </p:sp>
      <p:pic>
        <p:nvPicPr>
          <p:cNvPr id="1843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52963"/>
            <a:ext cx="9144000" cy="220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2499751109"/>
      </p:ext>
    </p:extLst>
  </p:cSld>
  <p:clrMapOvr>
    <a:masterClrMapping/>
  </p:clrMapOvr>
  <mc:AlternateContent xmlns:mc="http://schemas.openxmlformats.org/markup-compatibility/2006" xmlns:p14="http://schemas.microsoft.com/office/powerpoint/2010/main">
    <mc:Choice Requires="p14">
      <p:transition spd="slow" p14:dur="2000" advTm="55310"/>
    </mc:Choice>
    <mc:Fallback xmlns="">
      <p:transition spd="slow" advTm="5531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000240"/>
            <a:ext cx="7715304" cy="430887"/>
          </a:xfrm>
          <a:prstGeom prst="rect">
            <a:avLst/>
          </a:prstGeom>
          <a:noFill/>
        </p:spPr>
        <p:txBody>
          <a:bodyPr wrap="square" rtlCol="0">
            <a:spAutoFit/>
          </a:bodyPr>
          <a:lstStyle/>
          <a:p>
            <a:pPr marL="457200" indent="-457200" algn="just">
              <a:buClr>
                <a:srgbClr val="A04DA3">
                  <a:lumMod val="60000"/>
                  <a:lumOff val="40000"/>
                </a:srgbClr>
              </a:buClr>
              <a:buFont typeface="Wingdings" pitchFamily="2" charset="2"/>
              <a:buChar char="Ø"/>
            </a:pPr>
            <a:endParaRPr lang="en-US" sz="2200">
              <a:solidFill>
                <a:prstClr val="white"/>
              </a:solidFill>
              <a:latin typeface="Times New Roman" pitchFamily="18" charset="0"/>
              <a:cs typeface="Times New Roman" pitchFamily="18" charset="0"/>
            </a:endParaRPr>
          </a:p>
        </p:txBody>
      </p:sp>
      <p:sp>
        <p:nvSpPr>
          <p:cNvPr id="5" name="Rounded Rectangle 4"/>
          <p:cNvSpPr/>
          <p:nvPr/>
        </p:nvSpPr>
        <p:spPr>
          <a:xfrm>
            <a:off x="1208714" y="764704"/>
            <a:ext cx="3867342" cy="504056"/>
          </a:xfrm>
          <a:prstGeom prst="roundRect">
            <a:avLst/>
          </a:prstGeom>
          <a:no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2400" b="1" dirty="0" smtClean="0">
                <a:solidFill>
                  <a:prstClr val="white"/>
                </a:solidFill>
                <a:latin typeface="Times New Roman" pitchFamily="18" charset="0"/>
                <a:cs typeface="Times New Roman" pitchFamily="18" charset="0"/>
              </a:rPr>
              <a:t>Вулнерабилне групе</a:t>
            </a:r>
            <a:endParaRPr lang="en-US" sz="2400" b="1" dirty="0">
              <a:solidFill>
                <a:prstClr val="white"/>
              </a:solidFill>
              <a:latin typeface="Times New Roman" pitchFamily="18" charset="0"/>
              <a:cs typeface="Times New Roman" pitchFamily="18" charset="0"/>
            </a:endParaRPr>
          </a:p>
        </p:txBody>
      </p:sp>
      <p:sp>
        <p:nvSpPr>
          <p:cNvPr id="9" name="TextBox 8"/>
          <p:cNvSpPr txBox="1"/>
          <p:nvPr/>
        </p:nvSpPr>
        <p:spPr>
          <a:xfrm>
            <a:off x="214282" y="2924944"/>
            <a:ext cx="5725870" cy="2462213"/>
          </a:xfrm>
          <a:prstGeom prst="rect">
            <a:avLst/>
          </a:prstGeom>
          <a:noFill/>
        </p:spPr>
        <p:txBody>
          <a:bodyPr wrap="square" lIns="72000" rtlCol="0">
            <a:spAutoFit/>
          </a:bodyPr>
          <a:lstStyle/>
          <a:p>
            <a:pPr algn="ctr">
              <a:buClr>
                <a:srgbClr val="A04DA3">
                  <a:lumMod val="60000"/>
                  <a:lumOff val="40000"/>
                </a:srgbClr>
              </a:buClr>
              <a:buFont typeface="Wingdings" pitchFamily="2" charset="2"/>
              <a:buChar char="Ø"/>
            </a:pPr>
            <a:endParaRPr lang="en-US" sz="2200" dirty="0" smtClean="0">
              <a:solidFill>
                <a:prstClr val="white"/>
              </a:solidFill>
              <a:latin typeface="Times New Roman" pitchFamily="18" charset="0"/>
              <a:cs typeface="Times New Roman" pitchFamily="18" charset="0"/>
            </a:endParaRPr>
          </a:p>
          <a:p>
            <a:pPr algn="ctr">
              <a:buClr>
                <a:srgbClr val="A04DA3">
                  <a:lumMod val="60000"/>
                  <a:lumOff val="40000"/>
                </a:srgbClr>
              </a:buClr>
              <a:buFont typeface="Wingdings" pitchFamily="2" charset="2"/>
              <a:buChar char="Ø"/>
            </a:pPr>
            <a:r>
              <a:rPr lang="en-US" sz="2200" dirty="0" smtClean="0">
                <a:solidFill>
                  <a:prstClr val="white"/>
                </a:solidFill>
                <a:latin typeface="Times New Roman" pitchFamily="18" charset="0"/>
                <a:cs typeface="Times New Roman" pitchFamily="18" charset="0"/>
              </a:rPr>
              <a:t> </a:t>
            </a:r>
            <a:r>
              <a:rPr lang="sr-Latn-RS" sz="2200" dirty="0" smtClean="0">
                <a:solidFill>
                  <a:prstClr val="white"/>
                </a:solidFill>
                <a:latin typeface="Times New Roman" pitchFamily="18" charset="0"/>
                <a:cs typeface="Times New Roman" pitchFamily="18" charset="0"/>
              </a:rPr>
              <a:t> </a:t>
            </a:r>
            <a:r>
              <a:rPr lang="sr-Cyrl-RS" sz="2200" dirty="0">
                <a:solidFill>
                  <a:prstClr val="white"/>
                </a:solidFill>
                <a:latin typeface="Times New Roman" pitchFamily="18" charset="0"/>
                <a:cs typeface="Times New Roman" pitchFamily="18" charset="0"/>
              </a:rPr>
              <a:t>Она која има више него просечне шансе да развије здравствени проблем – због социјално економског стања, ограниченог приступа ресурсима, и низа личних својстава ( пол, године, облици понашања и то посебно ризичног, здравствено стање ....)</a:t>
            </a:r>
            <a:endParaRPr lang="en-US" sz="2200" dirty="0" smtClean="0">
              <a:solidFill>
                <a:prstClr val="white"/>
              </a:solidFill>
              <a:latin typeface="Times New Roman" pitchFamily="18" charset="0"/>
              <a:cs typeface="Times New Roman" pitchFamily="18" charset="0"/>
            </a:endParaRPr>
          </a:p>
        </p:txBody>
      </p:sp>
      <p:sp>
        <p:nvSpPr>
          <p:cNvPr id="10" name="TextBox 9"/>
          <p:cNvSpPr txBox="1"/>
          <p:nvPr/>
        </p:nvSpPr>
        <p:spPr>
          <a:xfrm>
            <a:off x="226968" y="1830962"/>
            <a:ext cx="6013902" cy="769441"/>
          </a:xfrm>
          <a:prstGeom prst="rect">
            <a:avLst/>
          </a:prstGeom>
          <a:noFill/>
        </p:spPr>
        <p:txBody>
          <a:bodyPr wrap="square" rtlCol="0">
            <a:spAutoFit/>
          </a:bodyPr>
          <a:lstStyle/>
          <a:p>
            <a:r>
              <a:rPr lang="sr-Cyrl-RS" sz="2200" b="1" dirty="0">
                <a:solidFill>
                  <a:prstClr val="white"/>
                </a:solidFill>
                <a:latin typeface="Times New Roman" pitchFamily="18" charset="0"/>
                <a:cs typeface="Times New Roman" pitchFamily="18" charset="0"/>
              </a:rPr>
              <a:t>Вулнерабилна /индивидуа/ група/ популација у здравственом смислу</a:t>
            </a:r>
            <a:endParaRPr lang="en-US" sz="2200" b="1" dirty="0">
              <a:solidFill>
                <a:prstClr val="white"/>
              </a:solidFill>
              <a:latin typeface="Times New Roman" pitchFamily="18" charset="0"/>
              <a:cs typeface="Times New Roman" pitchFamily="18" charset="0"/>
            </a:endParaRPr>
          </a:p>
        </p:txBody>
      </p:sp>
      <p:pic>
        <p:nvPicPr>
          <p:cNvPr id="13" name="Picture 12" descr="teams-in-action.gif"/>
          <p:cNvPicPr>
            <a:picLocks noChangeAspect="1"/>
          </p:cNvPicPr>
          <p:nvPr/>
        </p:nvPicPr>
        <p:blipFill>
          <a:blip r:embed="rId2" cstate="print">
            <a:duotone>
              <a:schemeClr val="accent3">
                <a:shade val="45000"/>
                <a:satMod val="135000"/>
              </a:schemeClr>
              <a:prstClr val="white"/>
            </a:duotone>
          </a:blip>
          <a:stretch>
            <a:fillRect/>
          </a:stretch>
        </p:blipFill>
        <p:spPr>
          <a:xfrm>
            <a:off x="6349686" y="3861048"/>
            <a:ext cx="2542794" cy="23534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descr="C:\Documents and Settings\Darko\Desktop\p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1434631"/>
            <a:ext cx="2500313" cy="1640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467503800"/>
      </p:ext>
    </p:extLst>
  </p:cSld>
  <p:clrMapOvr>
    <a:masterClrMapping/>
  </p:clrMapOvr>
  <mc:AlternateContent xmlns:mc="http://schemas.openxmlformats.org/markup-compatibility/2006" xmlns:p14="http://schemas.microsoft.com/office/powerpoint/2010/main">
    <mc:Choice Requires="p14">
      <p:transition spd="slow" p14:dur="2000" advTm="44030"/>
    </mc:Choice>
    <mc:Fallback xmlns="">
      <p:transition spd="slow" advTm="4403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z="2000" b="1" smtClean="0">
                <a:solidFill>
                  <a:schemeClr val="bg1"/>
                </a:solidFill>
                <a:latin typeface="Times New Roman" pitchFamily="18" charset="0"/>
                <a:cs typeface="Times New Roman" pitchFamily="18" charset="0"/>
              </a:rPr>
              <a:t>Телесна маса на рођењу, Србија, 2007-2016.</a:t>
            </a:r>
            <a:r>
              <a:rPr lang="sr-Cyrl-CS" b="1" smtClean="0">
                <a:solidFill>
                  <a:srgbClr val="FFFF00"/>
                </a:solidFill>
                <a:latin typeface="Times New Roman" pitchFamily="18" charset="0"/>
                <a:cs typeface="Times New Roman" pitchFamily="18" charset="0"/>
              </a:rPr>
              <a:t/>
            </a:r>
            <a:br>
              <a:rPr lang="sr-Cyrl-CS" b="1" smtClean="0">
                <a:solidFill>
                  <a:srgbClr val="FFFF00"/>
                </a:solidFill>
                <a:latin typeface="Times New Roman" pitchFamily="18" charset="0"/>
                <a:cs typeface="Times New Roman" pitchFamily="18" charset="0"/>
              </a:rPr>
            </a:br>
            <a:endParaRPr lang="en-US" smtClean="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pPr>
              <a:defRPr/>
            </a:pPr>
            <a:fld id="{39B98747-3662-468E-88FF-CE9AAF1262D5}" type="slidenum">
              <a:rPr lang="en-US" smtClean="0">
                <a:solidFill>
                  <a:prstClr val="black">
                    <a:tint val="75000"/>
                  </a:prstClr>
                </a:solidFill>
              </a:rPr>
              <a:pPr>
                <a:defRPr/>
              </a:pPr>
              <a:t>20</a:t>
            </a:fld>
            <a:endParaRPr lang="en-US">
              <a:solidFill>
                <a:prstClr val="black">
                  <a:tint val="75000"/>
                </a:prstClr>
              </a:solidFill>
            </a:endParaRPr>
          </a:p>
        </p:txBody>
      </p:sp>
      <p:pic>
        <p:nvPicPr>
          <p:cNvPr id="19460" name="Content Placeholder 6"/>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603375"/>
            <a:ext cx="8229600" cy="4522788"/>
          </a:xfrm>
        </p:spPr>
      </p:pic>
    </p:spTree>
    <p:extLst>
      <p:ext uri="{BB962C8B-B14F-4D97-AF65-F5344CB8AC3E}">
        <p14:creationId xmlns:p14="http://schemas.microsoft.com/office/powerpoint/2010/main" val="3298914192"/>
      </p:ext>
    </p:extLst>
  </p:cSld>
  <p:clrMapOvr>
    <a:masterClrMapping/>
  </p:clrMapOvr>
  <mc:AlternateContent xmlns:mc="http://schemas.openxmlformats.org/markup-compatibility/2006" xmlns:p14="http://schemas.microsoft.com/office/powerpoint/2010/main">
    <mc:Choice Requires="p14">
      <p:transition spd="slow" p14:dur="2000" advTm="33640"/>
    </mc:Choice>
    <mc:Fallback xmlns="">
      <p:transition spd="slow" advTm="3364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2400" smtClean="0">
                <a:solidFill>
                  <a:schemeClr val="bg1"/>
                </a:solidFill>
                <a:latin typeface="Times New Roman" pitchFamily="18" charset="0"/>
                <a:cs typeface="Times New Roman" pitchFamily="18" charset="0"/>
              </a:rPr>
              <a:t>Упоредни приказ тренда живорођене деца са телесном масом изнад и испод  2500 грама, Србија, 2007-2016.</a:t>
            </a:r>
            <a:r>
              <a:rPr lang="en-US" smtClean="0"/>
              <a:t/>
            </a:r>
            <a:br>
              <a:rPr lang="en-US" smtClean="0"/>
            </a:br>
            <a:endParaRPr lang="en-US" smtClean="0"/>
          </a:p>
        </p:txBody>
      </p:sp>
      <p:sp>
        <p:nvSpPr>
          <p:cNvPr id="5" name="Slide Number Placeholder 4"/>
          <p:cNvSpPr>
            <a:spLocks noGrp="1"/>
          </p:cNvSpPr>
          <p:nvPr>
            <p:ph type="sldNum" sz="quarter" idx="12"/>
          </p:nvPr>
        </p:nvSpPr>
        <p:spPr/>
        <p:txBody>
          <a:bodyPr/>
          <a:lstStyle/>
          <a:p>
            <a:pPr>
              <a:defRPr/>
            </a:pPr>
            <a:fld id="{93E2AB3E-1A06-4409-B44B-1D5A8A0C9A6C}" type="slidenum">
              <a:rPr lang="en-US" smtClean="0">
                <a:solidFill>
                  <a:prstClr val="black">
                    <a:tint val="75000"/>
                  </a:prstClr>
                </a:solidFill>
              </a:rPr>
              <a:pPr>
                <a:defRPr/>
              </a:pPr>
              <a:t>21</a:t>
            </a:fld>
            <a:endParaRPr lang="en-US">
              <a:solidFill>
                <a:prstClr val="black">
                  <a:tint val="75000"/>
                </a:prstClr>
              </a:solidFill>
            </a:endParaRPr>
          </a:p>
        </p:txBody>
      </p:sp>
      <p:pic>
        <p:nvPicPr>
          <p:cNvPr id="2048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9750" y="2082800"/>
            <a:ext cx="3887788" cy="3074988"/>
          </a:xfrm>
          <a:noFill/>
        </p:spPr>
      </p:pic>
      <p:pic>
        <p:nvPicPr>
          <p:cNvPr id="2048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2492375"/>
            <a:ext cx="3651250"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2627172415"/>
      </p:ext>
    </p:extLst>
  </p:cSld>
  <p:clrMapOvr>
    <a:masterClrMapping/>
  </p:clrMapOvr>
  <mc:AlternateContent xmlns:mc="http://schemas.openxmlformats.org/markup-compatibility/2006" xmlns:p14="http://schemas.microsoft.com/office/powerpoint/2010/main">
    <mc:Choice Requires="p14">
      <p:transition spd="slow" p14:dur="2000" advTm="26397"/>
    </mc:Choice>
    <mc:Fallback xmlns="">
      <p:transition spd="slow" advTm="26397"/>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2400" b="1" smtClean="0">
                <a:solidFill>
                  <a:schemeClr val="bg1"/>
                </a:solidFill>
                <a:latin typeface="Times New Roman" pitchFamily="18" charset="0"/>
                <a:cs typeface="Times New Roman" pitchFamily="18" charset="0"/>
              </a:rPr>
              <a:t>Живорођена деца са телесном масом испод  2500 грама у односу на старост мајки, Србија, 2007-2016.</a:t>
            </a:r>
          </a:p>
        </p:txBody>
      </p:sp>
      <p:sp>
        <p:nvSpPr>
          <p:cNvPr id="5" name="Slide Number Placeholder 4"/>
          <p:cNvSpPr>
            <a:spLocks noGrp="1"/>
          </p:cNvSpPr>
          <p:nvPr>
            <p:ph type="sldNum" sz="quarter" idx="12"/>
          </p:nvPr>
        </p:nvSpPr>
        <p:spPr/>
        <p:txBody>
          <a:bodyPr/>
          <a:lstStyle/>
          <a:p>
            <a:pPr>
              <a:defRPr/>
            </a:pPr>
            <a:fld id="{20655AB0-D59B-475D-B87D-A4AC2B8B5B98}" type="slidenum">
              <a:rPr lang="en-US" smtClean="0">
                <a:solidFill>
                  <a:prstClr val="black">
                    <a:tint val="75000"/>
                  </a:prstClr>
                </a:solidFill>
              </a:rPr>
              <a:pPr>
                <a:defRPr/>
              </a:pPr>
              <a:t>22</a:t>
            </a:fld>
            <a:endParaRPr lang="en-US">
              <a:solidFill>
                <a:prstClr val="black">
                  <a:tint val="75000"/>
                </a:prstClr>
              </a:solidFill>
            </a:endParaRPr>
          </a:p>
        </p:txBody>
      </p:sp>
      <p:pic>
        <p:nvPicPr>
          <p:cNvPr id="2150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474788" y="2276475"/>
            <a:ext cx="6326187" cy="3240088"/>
          </a:xfrm>
          <a:noFill/>
        </p:spPr>
      </p:pic>
    </p:spTree>
    <p:extLst>
      <p:ext uri="{BB962C8B-B14F-4D97-AF65-F5344CB8AC3E}">
        <p14:creationId xmlns:p14="http://schemas.microsoft.com/office/powerpoint/2010/main" val="4044107285"/>
      </p:ext>
    </p:extLst>
  </p:cSld>
  <p:clrMapOvr>
    <a:masterClrMapping/>
  </p:clrMapOvr>
  <mc:AlternateContent xmlns:mc="http://schemas.openxmlformats.org/markup-compatibility/2006" xmlns:p14="http://schemas.microsoft.com/office/powerpoint/2010/main">
    <mc:Choice Requires="p14">
      <p:transition spd="slow" p14:dur="2000" advTm="29435"/>
    </mc:Choice>
    <mc:Fallback xmlns="">
      <p:transition spd="slow" advTm="29435"/>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2400" smtClean="0">
                <a:solidFill>
                  <a:schemeClr val="bg1"/>
                </a:solidFill>
                <a:latin typeface="Times New Roman" pitchFamily="18" charset="0"/>
                <a:cs typeface="Times New Roman" pitchFamily="18" charset="0"/>
              </a:rPr>
              <a:t>Перинатална смртност, Република Србија 2004-2016</a:t>
            </a:r>
            <a:r>
              <a:rPr lang="en-US" smtClean="0">
                <a:solidFill>
                  <a:schemeClr val="bg1"/>
                </a:solidFill>
              </a:rPr>
              <a:t>.</a:t>
            </a:r>
          </a:p>
        </p:txBody>
      </p:sp>
      <p:sp>
        <p:nvSpPr>
          <p:cNvPr id="5" name="Slide Number Placeholder 4"/>
          <p:cNvSpPr>
            <a:spLocks noGrp="1"/>
          </p:cNvSpPr>
          <p:nvPr>
            <p:ph type="sldNum" sz="quarter" idx="12"/>
          </p:nvPr>
        </p:nvSpPr>
        <p:spPr/>
        <p:txBody>
          <a:bodyPr/>
          <a:lstStyle/>
          <a:p>
            <a:pPr>
              <a:defRPr/>
            </a:pPr>
            <a:fld id="{C20F3A5B-A019-4E9C-AB94-BEFE981FE221}" type="slidenum">
              <a:rPr lang="en-US" smtClean="0">
                <a:solidFill>
                  <a:prstClr val="black">
                    <a:tint val="75000"/>
                  </a:prstClr>
                </a:solidFill>
              </a:rPr>
              <a:pPr>
                <a:defRPr/>
              </a:pPr>
              <a:t>23</a:t>
            </a:fld>
            <a:endParaRPr lang="en-US">
              <a:solidFill>
                <a:prstClr val="black">
                  <a:tint val="75000"/>
                </a:prstClr>
              </a:solidFill>
            </a:endParaRPr>
          </a:p>
        </p:txBody>
      </p:sp>
      <p:graphicFrame>
        <p:nvGraphicFramePr>
          <p:cNvPr id="8" name="Content Placeholder 7"/>
          <p:cNvGraphicFramePr>
            <a:graphicFrameLocks noGrp="1"/>
          </p:cNvGraphicFramePr>
          <p:nvPr>
            <p:ph idx="1"/>
          </p:nvPr>
        </p:nvGraphicFramePr>
        <p:xfrm>
          <a:off x="1187624" y="2132857"/>
          <a:ext cx="7128792" cy="3672408"/>
        </p:xfrm>
        <a:graphic>
          <a:graphicData uri="http://schemas.openxmlformats.org/drawingml/2006/chart">
            <c:chart xmlns:c="http://schemas.openxmlformats.org/drawingml/2006/chart" xmlns:r="http://schemas.openxmlformats.org/officeDocument/2006/relationships" r:id="rId2"/>
          </a:graphicData>
        </a:graphic>
      </p:graphicFrame>
      <p:sp>
        <p:nvSpPr>
          <p:cNvPr id="23557" name="Rectangle 8"/>
          <p:cNvSpPr>
            <a:spLocks noChangeArrowheads="1"/>
          </p:cNvSpPr>
          <p:nvPr/>
        </p:nvSpPr>
        <p:spPr bwMode="auto">
          <a:xfrm>
            <a:off x="1187450" y="6216650"/>
            <a:ext cx="77057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sz="2200" smtClean="0">
                <a:solidFill>
                  <a:prstClr val="white"/>
                </a:solidFill>
                <a:latin typeface="Times New Roman" pitchFamily="18" charset="0"/>
                <a:cs typeface="Times New Roman" pitchFamily="18" charset="0"/>
              </a:rPr>
              <a:t>Национални миленијумски циљ до 2015.год. 6,5/1000 рођених</a:t>
            </a:r>
          </a:p>
        </p:txBody>
      </p:sp>
    </p:spTree>
    <p:extLst>
      <p:ext uri="{BB962C8B-B14F-4D97-AF65-F5344CB8AC3E}">
        <p14:creationId xmlns:p14="http://schemas.microsoft.com/office/powerpoint/2010/main" val="3853918173"/>
      </p:ext>
    </p:extLst>
  </p:cSld>
  <p:clrMapOvr>
    <a:masterClrMapping/>
  </p:clrMapOvr>
  <mc:AlternateContent xmlns:mc="http://schemas.openxmlformats.org/markup-compatibility/2006" xmlns:p14="http://schemas.microsoft.com/office/powerpoint/2010/main">
    <mc:Choice Requires="p14">
      <p:transition spd="slow" p14:dur="2000" advTm="43467"/>
    </mc:Choice>
    <mc:Fallback xmlns="">
      <p:transition spd="slow" advTm="43467"/>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z="2800" smtClean="0">
                <a:solidFill>
                  <a:schemeClr val="bg1"/>
                </a:solidFill>
                <a:latin typeface="Times New Roman" pitchFamily="18" charset="0"/>
                <a:cs typeface="Times New Roman" pitchFamily="18" charset="0"/>
              </a:rPr>
              <a:t>Неонатална смртност, Република Србија 2004-2016</a:t>
            </a:r>
            <a:r>
              <a:rPr lang="en-US" sz="2800" smtClean="0">
                <a:solidFill>
                  <a:schemeClr val="bg1"/>
                </a:solidFill>
              </a:rPr>
              <a:t>.</a:t>
            </a:r>
            <a:endParaRPr lang="en-US" sz="2800" smtClean="0"/>
          </a:p>
        </p:txBody>
      </p:sp>
      <p:sp>
        <p:nvSpPr>
          <p:cNvPr id="5" name="Slide Number Placeholder 4"/>
          <p:cNvSpPr>
            <a:spLocks noGrp="1"/>
          </p:cNvSpPr>
          <p:nvPr>
            <p:ph type="sldNum" sz="quarter" idx="12"/>
          </p:nvPr>
        </p:nvSpPr>
        <p:spPr/>
        <p:txBody>
          <a:bodyPr/>
          <a:lstStyle/>
          <a:p>
            <a:pPr>
              <a:defRPr/>
            </a:pPr>
            <a:fld id="{E567D453-E14D-43FC-80C7-10D4289CA7BC}" type="slidenum">
              <a:rPr lang="en-US" smtClean="0">
                <a:solidFill>
                  <a:prstClr val="black">
                    <a:tint val="75000"/>
                  </a:prstClr>
                </a:solidFill>
              </a:rPr>
              <a:pPr>
                <a:defRPr/>
              </a:pPr>
              <a:t>24</a:t>
            </a:fld>
            <a:endParaRPr lang="en-US">
              <a:solidFill>
                <a:prstClr val="black">
                  <a:tint val="75000"/>
                </a:prstClr>
              </a:solidFill>
            </a:endParaRPr>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24581" name="Rectangle 6"/>
          <p:cNvSpPr>
            <a:spLocks noChangeArrowheads="1"/>
          </p:cNvSpPr>
          <p:nvPr/>
        </p:nvSpPr>
        <p:spPr bwMode="auto">
          <a:xfrm>
            <a:off x="827088" y="6276975"/>
            <a:ext cx="8137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sz="2000" smtClean="0">
                <a:solidFill>
                  <a:prstClr val="white"/>
                </a:solidFill>
                <a:latin typeface="Times New Roman" pitchFamily="18" charset="0"/>
                <a:cs typeface="Times New Roman" pitchFamily="18" charset="0"/>
              </a:rPr>
              <a:t>Национални миленијумски циљ до 2015.год. 3/1000 живорођених</a:t>
            </a:r>
            <a:endParaRPr lang="en-US" sz="2000" b="1" smtClean="0">
              <a:solidFill>
                <a:prstClr val="white"/>
              </a:solidFill>
              <a:latin typeface="Times New Roman" pitchFamily="18" charset="0"/>
              <a:cs typeface="Times New Roman" pitchFamily="18" charset="0"/>
            </a:endParaRPr>
          </a:p>
        </p:txBody>
      </p:sp>
    </p:spTree>
    <p:extLst>
      <p:ext uri="{BB962C8B-B14F-4D97-AF65-F5344CB8AC3E}">
        <p14:creationId xmlns:p14="http://schemas.microsoft.com/office/powerpoint/2010/main" val="227938226"/>
      </p:ext>
    </p:extLst>
  </p:cSld>
  <p:clrMapOvr>
    <a:masterClrMapping/>
  </p:clrMapOvr>
  <mc:AlternateContent xmlns:mc="http://schemas.openxmlformats.org/markup-compatibility/2006" xmlns:p14="http://schemas.microsoft.com/office/powerpoint/2010/main">
    <mc:Choice Requires="p14">
      <p:transition spd="slow" p14:dur="2000" advTm="28256"/>
    </mc:Choice>
    <mc:Fallback xmlns="">
      <p:transition spd="slow" advTm="28256"/>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z="2800" smtClean="0">
                <a:solidFill>
                  <a:schemeClr val="bg1"/>
                </a:solidFill>
                <a:latin typeface="Times New Roman" pitchFamily="18" charset="0"/>
                <a:cs typeface="Times New Roman" pitchFamily="18" charset="0"/>
              </a:rPr>
              <a:t>Постнеонатална смртност, Република Србија 2004-2016.</a:t>
            </a:r>
          </a:p>
        </p:txBody>
      </p:sp>
      <p:sp>
        <p:nvSpPr>
          <p:cNvPr id="5" name="Slide Number Placeholder 4"/>
          <p:cNvSpPr>
            <a:spLocks noGrp="1"/>
          </p:cNvSpPr>
          <p:nvPr>
            <p:ph type="sldNum" sz="quarter" idx="12"/>
          </p:nvPr>
        </p:nvSpPr>
        <p:spPr/>
        <p:txBody>
          <a:bodyPr/>
          <a:lstStyle/>
          <a:p>
            <a:pPr>
              <a:defRPr/>
            </a:pPr>
            <a:fld id="{96C06F30-0F09-4C40-8692-02B8EF318BE6}" type="slidenum">
              <a:rPr lang="en-US" smtClean="0">
                <a:solidFill>
                  <a:prstClr val="black">
                    <a:tint val="75000"/>
                  </a:prstClr>
                </a:solidFill>
              </a:rPr>
              <a:pPr>
                <a:defRPr/>
              </a:pPr>
              <a:t>25</a:t>
            </a:fld>
            <a:endParaRPr lang="en-US">
              <a:solidFill>
                <a:prstClr val="black">
                  <a:tint val="75000"/>
                </a:prstClr>
              </a:solidFill>
            </a:endParaRPr>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8164869"/>
      </p:ext>
    </p:extLst>
  </p:cSld>
  <p:clrMapOvr>
    <a:masterClrMapping/>
  </p:clrMapOvr>
  <mc:AlternateContent xmlns:mc="http://schemas.openxmlformats.org/markup-compatibility/2006" xmlns:p14="http://schemas.microsoft.com/office/powerpoint/2010/main">
    <mc:Choice Requires="p14">
      <p:transition spd="slow" p14:dur="2000" advTm="18507"/>
    </mc:Choice>
    <mc:Fallback xmlns="">
      <p:transition spd="slow" advTm="18507"/>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z="2400" smtClean="0">
                <a:solidFill>
                  <a:schemeClr val="bg1"/>
                </a:solidFill>
                <a:latin typeface="Times New Roman" pitchFamily="18" charset="0"/>
                <a:cs typeface="Times New Roman" pitchFamily="18" charset="0"/>
              </a:rPr>
              <a:t>Смртност одојчади, Република Србија 2004-2016.</a:t>
            </a:r>
          </a:p>
        </p:txBody>
      </p:sp>
      <p:sp>
        <p:nvSpPr>
          <p:cNvPr id="5" name="Slide Number Placeholder 4"/>
          <p:cNvSpPr>
            <a:spLocks noGrp="1"/>
          </p:cNvSpPr>
          <p:nvPr>
            <p:ph type="sldNum" sz="quarter" idx="12"/>
          </p:nvPr>
        </p:nvSpPr>
        <p:spPr/>
        <p:txBody>
          <a:bodyPr/>
          <a:lstStyle/>
          <a:p>
            <a:pPr>
              <a:defRPr/>
            </a:pPr>
            <a:fld id="{E5552A0A-7F05-4066-96EC-B9AB25514013}" type="slidenum">
              <a:rPr lang="en-US" smtClean="0">
                <a:solidFill>
                  <a:prstClr val="black">
                    <a:tint val="75000"/>
                  </a:prstClr>
                </a:solidFill>
              </a:rPr>
              <a:pPr>
                <a:defRPr/>
              </a:pPr>
              <a:t>26</a:t>
            </a:fld>
            <a:endParaRPr lang="en-US">
              <a:solidFill>
                <a:prstClr val="black">
                  <a:tint val="75000"/>
                </a:prstClr>
              </a:solidFill>
            </a:endParaRPr>
          </a:p>
        </p:txBody>
      </p:sp>
      <p:graphicFrame>
        <p:nvGraphicFramePr>
          <p:cNvPr id="6" name="Content Placeholder 5"/>
          <p:cNvGraphicFramePr>
            <a:graphicFrameLocks noGrp="1"/>
          </p:cNvGraphicFramePr>
          <p:nvPr>
            <p:ph idx="1"/>
          </p:nvPr>
        </p:nvGraphicFramePr>
        <p:xfrm>
          <a:off x="457200" y="1600201"/>
          <a:ext cx="8229600" cy="4205064"/>
        </p:xfrm>
        <a:graphic>
          <a:graphicData uri="http://schemas.openxmlformats.org/drawingml/2006/chart">
            <c:chart xmlns:c="http://schemas.openxmlformats.org/drawingml/2006/chart" xmlns:r="http://schemas.openxmlformats.org/officeDocument/2006/relationships" r:id="rId2"/>
          </a:graphicData>
        </a:graphic>
      </p:graphicFrame>
      <p:sp>
        <p:nvSpPr>
          <p:cNvPr id="26629" name="Rectangle 6"/>
          <p:cNvSpPr>
            <a:spLocks noChangeArrowheads="1"/>
          </p:cNvSpPr>
          <p:nvPr/>
        </p:nvSpPr>
        <p:spPr bwMode="auto">
          <a:xfrm>
            <a:off x="971550" y="6208713"/>
            <a:ext cx="7993063"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sz="2000" smtClean="0">
                <a:solidFill>
                  <a:prstClr val="white"/>
                </a:solidFill>
                <a:latin typeface="Times New Roman" pitchFamily="18" charset="0"/>
                <a:cs typeface="Times New Roman" pitchFamily="18" charset="0"/>
              </a:rPr>
              <a:t>Национални миленијумски циљ до 2015.год. 4,5/1000 живорођених</a:t>
            </a:r>
          </a:p>
        </p:txBody>
      </p:sp>
    </p:spTree>
    <p:extLst>
      <p:ext uri="{BB962C8B-B14F-4D97-AF65-F5344CB8AC3E}">
        <p14:creationId xmlns:p14="http://schemas.microsoft.com/office/powerpoint/2010/main" val="3668005031"/>
      </p:ext>
    </p:extLst>
  </p:cSld>
  <p:clrMapOvr>
    <a:masterClrMapping/>
  </p:clrMapOvr>
  <mc:AlternateContent xmlns:mc="http://schemas.openxmlformats.org/markup-compatibility/2006" xmlns:p14="http://schemas.microsoft.com/office/powerpoint/2010/main">
    <mc:Choice Requires="p14">
      <p:transition spd="slow" p14:dur="2000" advTm="47971"/>
    </mc:Choice>
    <mc:Fallback xmlns="">
      <p:transition spd="slow" advTm="47971"/>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indent="457200">
              <a:lnSpc>
                <a:spcPct val="150000"/>
              </a:lnSpc>
              <a:spcAft>
                <a:spcPts val="1000"/>
              </a:spcAft>
            </a:pPr>
            <a:r>
              <a:rPr lang="en-US" sz="2400" b="1" smtClean="0">
                <a:solidFill>
                  <a:schemeClr val="bg1"/>
                </a:solidFill>
                <a:latin typeface="Times New Roman" pitchFamily="18" charset="0"/>
                <a:ea typeface="Calibri" pitchFamily="34" charset="0"/>
                <a:cs typeface="Times New Roman" pitchFamily="18" charset="0"/>
              </a:rPr>
              <a:t/>
            </a:r>
            <a:br>
              <a:rPr lang="en-US" sz="2400" b="1" smtClean="0">
                <a:solidFill>
                  <a:schemeClr val="bg1"/>
                </a:solidFill>
                <a:latin typeface="Times New Roman" pitchFamily="18" charset="0"/>
                <a:ea typeface="Calibri" pitchFamily="34" charset="0"/>
                <a:cs typeface="Times New Roman" pitchFamily="18" charset="0"/>
              </a:rPr>
            </a:br>
            <a:r>
              <a:rPr lang="en-US" sz="2400" b="1" smtClean="0">
                <a:solidFill>
                  <a:schemeClr val="bg1"/>
                </a:solidFill>
                <a:latin typeface="Times New Roman" pitchFamily="18" charset="0"/>
                <a:ea typeface="Calibri" pitchFamily="34" charset="0"/>
                <a:cs typeface="Times New Roman" pitchFamily="18" charset="0"/>
              </a:rPr>
              <a:t>Патолошка стања/компликације деце на рођењу према групама обољења</a:t>
            </a:r>
            <a:r>
              <a:rPr lang="en-US" sz="4000" smtClean="0">
                <a:ea typeface="Calibri" pitchFamily="34" charset="0"/>
                <a:cs typeface="Times New Roman" pitchFamily="18" charset="0"/>
              </a:rPr>
              <a:t/>
            </a:r>
            <a:br>
              <a:rPr lang="en-US" sz="4000" smtClean="0">
                <a:ea typeface="Calibri" pitchFamily="34" charset="0"/>
                <a:cs typeface="Times New Roman" pitchFamily="18" charset="0"/>
              </a:rPr>
            </a:br>
            <a:endParaRPr lang="en-US" smtClean="0">
              <a:ea typeface="Calibri" pitchFamily="34" charset="0"/>
              <a:cs typeface="Times New Roman" pitchFamily="18" charset="0"/>
            </a:endParaRPr>
          </a:p>
        </p:txBody>
      </p:sp>
      <p:sp>
        <p:nvSpPr>
          <p:cNvPr id="5" name="Slide Number Placeholder 4"/>
          <p:cNvSpPr>
            <a:spLocks noGrp="1"/>
          </p:cNvSpPr>
          <p:nvPr>
            <p:ph type="sldNum" sz="quarter" idx="12"/>
          </p:nvPr>
        </p:nvSpPr>
        <p:spPr/>
        <p:txBody>
          <a:bodyPr/>
          <a:lstStyle/>
          <a:p>
            <a:pPr>
              <a:defRPr/>
            </a:pPr>
            <a:fld id="{EB12D0C3-B2D5-4412-A765-39458D027A01}" type="slidenum">
              <a:rPr lang="en-US" smtClean="0">
                <a:solidFill>
                  <a:prstClr val="black">
                    <a:tint val="75000"/>
                  </a:prstClr>
                </a:solidFill>
              </a:rPr>
              <a:pPr>
                <a:defRPr/>
              </a:pPr>
              <a:t>27</a:t>
            </a:fld>
            <a:endParaRPr lang="en-US">
              <a:solidFill>
                <a:prstClr val="black">
                  <a:tint val="75000"/>
                </a:prstClr>
              </a:solidFill>
            </a:endParaRPr>
          </a:p>
        </p:txBody>
      </p:sp>
      <p:graphicFrame>
        <p:nvGraphicFramePr>
          <p:cNvPr id="8" name="Content Placeholder 7"/>
          <p:cNvGraphicFramePr>
            <a:graphicFrameLocks noGrp="1"/>
          </p:cNvGraphicFramePr>
          <p:nvPr>
            <p:ph idx="1"/>
          </p:nvPr>
        </p:nvGraphicFramePr>
        <p:xfrm>
          <a:off x="899592" y="1600201"/>
          <a:ext cx="7787208" cy="39170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50876517"/>
      </p:ext>
    </p:extLst>
  </p:cSld>
  <p:clrMapOvr>
    <a:masterClrMapping/>
  </p:clrMapOvr>
  <mc:AlternateContent xmlns:mc="http://schemas.openxmlformats.org/markup-compatibility/2006" xmlns:p14="http://schemas.microsoft.com/office/powerpoint/2010/main">
    <mc:Choice Requires="p14">
      <p:transition spd="slow" p14:dur="2000" advTm="31175"/>
    </mc:Choice>
    <mc:Fallback xmlns="">
      <p:transition spd="slow" advTm="31175"/>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z="2400" b="1" smtClean="0">
                <a:solidFill>
                  <a:schemeClr val="bg1"/>
                </a:solidFill>
                <a:latin typeface="Times New Roman" pitchFamily="18" charset="0"/>
                <a:cs typeface="Times New Roman" pitchFamily="18" charset="0"/>
              </a:rPr>
              <a:t>Најчешћи узроци умирања одојчади, РС, 2016.година</a:t>
            </a:r>
          </a:p>
        </p:txBody>
      </p:sp>
      <p:sp>
        <p:nvSpPr>
          <p:cNvPr id="5" name="Slide Number Placeholder 4"/>
          <p:cNvSpPr>
            <a:spLocks noGrp="1"/>
          </p:cNvSpPr>
          <p:nvPr>
            <p:ph type="sldNum" sz="quarter" idx="12"/>
          </p:nvPr>
        </p:nvSpPr>
        <p:spPr/>
        <p:txBody>
          <a:bodyPr/>
          <a:lstStyle/>
          <a:p>
            <a:pPr>
              <a:defRPr/>
            </a:pPr>
            <a:fld id="{FFDAE3F8-BB41-43FB-9C5D-B048B3555F08}" type="slidenum">
              <a:rPr lang="en-US" smtClean="0">
                <a:solidFill>
                  <a:prstClr val="black">
                    <a:tint val="75000"/>
                  </a:prstClr>
                </a:solidFill>
              </a:rPr>
              <a:pPr>
                <a:defRPr/>
              </a:pPr>
              <a:t>28</a:t>
            </a:fld>
            <a:endParaRPr lang="en-US">
              <a:solidFill>
                <a:prstClr val="black">
                  <a:tint val="75000"/>
                </a:prstClr>
              </a:solidFill>
            </a:endParaRPr>
          </a:p>
        </p:txBody>
      </p:sp>
      <p:pic>
        <p:nvPicPr>
          <p:cNvPr id="29700"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87425" y="1600200"/>
            <a:ext cx="7169150" cy="4525963"/>
          </a:xfrm>
          <a:noFill/>
        </p:spPr>
      </p:pic>
    </p:spTree>
    <p:extLst>
      <p:ext uri="{BB962C8B-B14F-4D97-AF65-F5344CB8AC3E}">
        <p14:creationId xmlns:p14="http://schemas.microsoft.com/office/powerpoint/2010/main" val="168760948"/>
      </p:ext>
    </p:extLst>
  </p:cSld>
  <p:clrMapOvr>
    <a:masterClrMapping/>
  </p:clrMapOvr>
  <mc:AlternateContent xmlns:mc="http://schemas.openxmlformats.org/markup-compatibility/2006" xmlns:p14="http://schemas.microsoft.com/office/powerpoint/2010/main">
    <mc:Choice Requires="p14">
      <p:transition spd="slow" p14:dur="2000" advTm="21786"/>
    </mc:Choice>
    <mc:Fallback xmlns="">
      <p:transition spd="slow" advTm="21786"/>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2800" smtClean="0">
                <a:solidFill>
                  <a:schemeClr val="bg1"/>
                </a:solidFill>
                <a:latin typeface="Times New Roman" pitchFamily="18" charset="0"/>
                <a:cs typeface="Times New Roman" pitchFamily="18" charset="0"/>
              </a:rPr>
              <a:t>Најчешћи узроци умирања одојчади, РС, 2016.godina</a:t>
            </a:r>
            <a:endParaRPr lang="en-US" sz="2800" smtClean="0">
              <a:latin typeface="Times New Roman" pitchFamily="18" charset="0"/>
              <a:cs typeface="Times New Roman" pitchFamily="18" charset="0"/>
            </a:endParaRPr>
          </a:p>
        </p:txBody>
      </p:sp>
      <p:sp>
        <p:nvSpPr>
          <p:cNvPr id="30723" name="Content Placeholder 2"/>
          <p:cNvSpPr>
            <a:spLocks noGrp="1"/>
          </p:cNvSpPr>
          <p:nvPr>
            <p:ph idx="1"/>
          </p:nvPr>
        </p:nvSpPr>
        <p:spPr/>
        <p:txBody>
          <a:bodyPr/>
          <a:lstStyle/>
          <a:p>
            <a:endParaRPr lang="en-US" smtClean="0"/>
          </a:p>
        </p:txBody>
      </p:sp>
      <p:sp>
        <p:nvSpPr>
          <p:cNvPr id="5" name="Slide Number Placeholder 4"/>
          <p:cNvSpPr>
            <a:spLocks noGrp="1"/>
          </p:cNvSpPr>
          <p:nvPr>
            <p:ph type="sldNum" sz="quarter" idx="12"/>
          </p:nvPr>
        </p:nvSpPr>
        <p:spPr/>
        <p:txBody>
          <a:bodyPr/>
          <a:lstStyle/>
          <a:p>
            <a:pPr>
              <a:defRPr/>
            </a:pPr>
            <a:fld id="{908CBD78-C69F-44FC-819B-1C08413CA031}" type="slidenum">
              <a:rPr lang="en-US" smtClean="0">
                <a:solidFill>
                  <a:prstClr val="black">
                    <a:tint val="75000"/>
                  </a:prstClr>
                </a:solidFill>
              </a:rPr>
              <a:pPr>
                <a:defRPr/>
              </a:pPr>
              <a:t>29</a:t>
            </a:fld>
            <a:endParaRPr lang="en-US">
              <a:solidFill>
                <a:prstClr val="black">
                  <a:tint val="75000"/>
                </a:prstClr>
              </a:solidFill>
            </a:endParaRPr>
          </a:p>
        </p:txBody>
      </p:sp>
      <p:graphicFrame>
        <p:nvGraphicFramePr>
          <p:cNvPr id="6" name="Content Placeholder 5"/>
          <p:cNvGraphicFramePr>
            <a:graphicFrameLocks/>
          </p:cNvGraphicFramePr>
          <p:nvPr/>
        </p:nvGraphicFramePr>
        <p:xfrm>
          <a:off x="827584" y="1556792"/>
          <a:ext cx="7710028" cy="46805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97417058"/>
      </p:ext>
    </p:extLst>
  </p:cSld>
  <p:clrMapOvr>
    <a:masterClrMapping/>
  </p:clrMapOvr>
  <mc:AlternateContent xmlns:mc="http://schemas.openxmlformats.org/markup-compatibility/2006" xmlns:p14="http://schemas.microsoft.com/office/powerpoint/2010/main">
    <mc:Choice Requires="p14">
      <p:transition spd="slow" p14:dur="2000" advTm="19727"/>
    </mc:Choice>
    <mc:Fallback xmlns="">
      <p:transition spd="slow" advTm="19727"/>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20" y="2000240"/>
            <a:ext cx="7715304" cy="430887"/>
          </a:xfrm>
          <a:prstGeom prst="rect">
            <a:avLst/>
          </a:prstGeom>
          <a:noFill/>
        </p:spPr>
        <p:txBody>
          <a:bodyPr wrap="square" rtlCol="0">
            <a:spAutoFit/>
          </a:bodyPr>
          <a:lstStyle/>
          <a:p>
            <a:pPr marL="457200" indent="-457200" algn="just">
              <a:buClr>
                <a:schemeClr val="accent3">
                  <a:lumMod val="60000"/>
                  <a:lumOff val="40000"/>
                </a:schemeClr>
              </a:buClr>
              <a:buFont typeface="Wingdings" pitchFamily="2" charset="2"/>
              <a:buChar char="Ø"/>
            </a:pPr>
            <a:endParaRPr lang="en-US" sz="2200">
              <a:latin typeface="Times New Roman" pitchFamily="18" charset="0"/>
              <a:cs typeface="Times New Roman" pitchFamily="18" charset="0"/>
            </a:endParaRPr>
          </a:p>
        </p:txBody>
      </p:sp>
      <p:sp>
        <p:nvSpPr>
          <p:cNvPr id="5" name="Rounded Rectangle 4"/>
          <p:cNvSpPr/>
          <p:nvPr/>
        </p:nvSpPr>
        <p:spPr>
          <a:xfrm>
            <a:off x="1142976" y="714356"/>
            <a:ext cx="3888432" cy="504056"/>
          </a:xfrm>
          <a:prstGeom prst="roundRect">
            <a:avLst/>
          </a:prstGeom>
          <a:no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2400" b="1" dirty="0" smtClean="0">
                <a:solidFill>
                  <a:schemeClr val="tx1"/>
                </a:solidFill>
                <a:latin typeface="Times New Roman" pitchFamily="18" charset="0"/>
                <a:cs typeface="Times New Roman" pitchFamily="18" charset="0"/>
              </a:rPr>
              <a:t>Вулнерабилне групе</a:t>
            </a:r>
            <a:endParaRPr lang="en-US" sz="2400" b="1" dirty="0">
              <a:solidFill>
                <a:schemeClr val="tx1"/>
              </a:solidFill>
              <a:latin typeface="Times New Roman" pitchFamily="18" charset="0"/>
              <a:cs typeface="Times New Roman" pitchFamily="18" charset="0"/>
            </a:endParaRPr>
          </a:p>
        </p:txBody>
      </p:sp>
      <p:sp>
        <p:nvSpPr>
          <p:cNvPr id="7" name="TextBox 6"/>
          <p:cNvSpPr txBox="1"/>
          <p:nvPr/>
        </p:nvSpPr>
        <p:spPr>
          <a:xfrm>
            <a:off x="214282" y="2143116"/>
            <a:ext cx="6572328" cy="4201150"/>
          </a:xfrm>
          <a:prstGeom prst="rect">
            <a:avLst/>
          </a:prstGeom>
          <a:noFill/>
        </p:spPr>
        <p:txBody>
          <a:bodyPr wrap="square" rtlCol="0">
            <a:spAutoFit/>
          </a:bodyPr>
          <a:lstStyle/>
          <a:p>
            <a:pPr>
              <a:spcBef>
                <a:spcPts val="600"/>
              </a:spcBef>
              <a:buClr>
                <a:schemeClr val="accent3">
                  <a:lumMod val="60000"/>
                  <a:lumOff val="40000"/>
                </a:schemeClr>
              </a:buClr>
            </a:pPr>
            <a:r>
              <a:rPr lang="sr-Cyrl-RS" sz="2200" dirty="0">
                <a:latin typeface="Times New Roman" pitchFamily="18" charset="0"/>
                <a:cs typeface="Times New Roman" pitchFamily="18" charset="0"/>
              </a:rPr>
              <a:t>То су индивидуе / група / </a:t>
            </a:r>
            <a:r>
              <a:rPr lang="sr-Cyrl-RS" sz="2200" dirty="0" smtClean="0">
                <a:latin typeface="Times New Roman" pitchFamily="18" charset="0"/>
                <a:cs typeface="Times New Roman" pitchFamily="18" charset="0"/>
              </a:rPr>
              <a:t>популација</a:t>
            </a:r>
            <a:endParaRPr lang="sr-Cyrl-RS" sz="2200" dirty="0">
              <a:latin typeface="Times New Roman" pitchFamily="18" charset="0"/>
              <a:cs typeface="Times New Roman" pitchFamily="18" charset="0"/>
            </a:endParaRPr>
          </a:p>
          <a:p>
            <a:pPr marL="342900" indent="-342900">
              <a:spcBef>
                <a:spcPts val="600"/>
              </a:spcBef>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Без моћи и утицаја у </a:t>
            </a:r>
            <a:r>
              <a:rPr lang="sr-Cyrl-RS" sz="2200" dirty="0" smtClean="0">
                <a:latin typeface="Times New Roman" pitchFamily="18" charset="0"/>
                <a:cs typeface="Times New Roman" pitchFamily="18" charset="0"/>
              </a:rPr>
              <a:t>друштву</a:t>
            </a:r>
            <a:endParaRPr lang="sr-Cyrl-RS" sz="2200" dirty="0">
              <a:latin typeface="Times New Roman" pitchFamily="18" charset="0"/>
              <a:cs typeface="Times New Roman" pitchFamily="18" charset="0"/>
            </a:endParaRPr>
          </a:p>
          <a:p>
            <a:pPr marL="342900" indent="-342900">
              <a:spcBef>
                <a:spcPts val="600"/>
              </a:spcBef>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Недостаје им способност да заштите </a:t>
            </a:r>
            <a:endParaRPr lang="sr-Cyrl-RS" sz="2200" dirty="0" smtClean="0">
              <a:latin typeface="Times New Roman" pitchFamily="18" charset="0"/>
              <a:cs typeface="Times New Roman" pitchFamily="18" charset="0"/>
            </a:endParaRPr>
          </a:p>
          <a:p>
            <a:pPr>
              <a:spcBef>
                <a:spcPts val="600"/>
              </a:spcBef>
              <a:buClr>
                <a:schemeClr val="accent3">
                  <a:lumMod val="60000"/>
                  <a:lumOff val="40000"/>
                </a:schemeClr>
              </a:buClr>
            </a:pPr>
            <a:r>
              <a:rPr lang="sr-Cyrl-RS" sz="2200" dirty="0">
                <a:latin typeface="Times New Roman" pitchFamily="18" charset="0"/>
                <a:cs typeface="Times New Roman" pitchFamily="18" charset="0"/>
              </a:rPr>
              <a:t> </a:t>
            </a:r>
            <a:r>
              <a:rPr lang="sr-Cyrl-RS" sz="2200" dirty="0" smtClean="0">
                <a:latin typeface="Times New Roman" pitchFamily="18" charset="0"/>
                <a:cs typeface="Times New Roman" pitchFamily="18" charset="0"/>
              </a:rPr>
              <a:t>    своје интересе</a:t>
            </a:r>
            <a:endParaRPr lang="sr-Cyrl-RS" sz="2200" dirty="0">
              <a:latin typeface="Times New Roman" pitchFamily="18" charset="0"/>
              <a:cs typeface="Times New Roman" pitchFamily="18" charset="0"/>
            </a:endParaRPr>
          </a:p>
          <a:p>
            <a:pPr marL="342900" indent="-342900">
              <a:spcBef>
                <a:spcPts val="600"/>
              </a:spcBef>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Недостаје им подршка у породици, околини, </a:t>
            </a:r>
            <a:r>
              <a:rPr lang="sr-Cyrl-RS" sz="2200" dirty="0" smtClean="0">
                <a:latin typeface="Times New Roman" pitchFamily="18" charset="0"/>
                <a:cs typeface="Times New Roman" pitchFamily="18" charset="0"/>
              </a:rPr>
              <a:t>заједници</a:t>
            </a:r>
            <a:endParaRPr lang="sr-Cyrl-RS" sz="2200" dirty="0">
              <a:latin typeface="Times New Roman" pitchFamily="18" charset="0"/>
              <a:cs typeface="Times New Roman" pitchFamily="18" charset="0"/>
            </a:endParaRPr>
          </a:p>
          <a:p>
            <a:pPr marL="342900" indent="-342900">
              <a:spcBef>
                <a:spcPts val="600"/>
              </a:spcBef>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Мањак правне, политичке, социјално економске </a:t>
            </a:r>
            <a:r>
              <a:rPr lang="sr-Cyrl-RS" sz="2200" dirty="0" smtClean="0">
                <a:latin typeface="Times New Roman" pitchFamily="18" charset="0"/>
                <a:cs typeface="Times New Roman" pitchFamily="18" charset="0"/>
              </a:rPr>
              <a:t>заштите</a:t>
            </a:r>
          </a:p>
          <a:p>
            <a:pPr marL="342900" indent="-342900">
              <a:buClr>
                <a:schemeClr val="accent3">
                  <a:lumMod val="60000"/>
                  <a:lumOff val="40000"/>
                </a:schemeClr>
              </a:buClr>
              <a:buFont typeface="Wingdings" pitchFamily="2" charset="2"/>
              <a:buChar char="Ø"/>
            </a:pPr>
            <a:endParaRPr lang="sr-Cyrl-RS" sz="2200" dirty="0">
              <a:latin typeface="Times New Roman" pitchFamily="18" charset="0"/>
              <a:cs typeface="Times New Roman" pitchFamily="18" charset="0"/>
            </a:endParaRPr>
          </a:p>
          <a:p>
            <a:pPr>
              <a:buClr>
                <a:schemeClr val="accent3">
                  <a:lumMod val="60000"/>
                  <a:lumOff val="40000"/>
                </a:schemeClr>
              </a:buClr>
            </a:pPr>
            <a:r>
              <a:rPr lang="sr-Cyrl-RS" sz="2200" dirty="0">
                <a:latin typeface="Times New Roman" pitchFamily="18" charset="0"/>
                <a:cs typeface="Times New Roman" pitchFamily="18" charset="0"/>
              </a:rPr>
              <a:t>Отворени за “нападе” и експлоатацију у физичком, социјалном, економском смислу</a:t>
            </a:r>
            <a:endParaRPr lang="en-US" sz="2200" dirty="0" smtClean="0">
              <a:latin typeface="Times New Roman" pitchFamily="18" charset="0"/>
              <a:cs typeface="Times New Roman" pitchFamily="18" charset="0"/>
            </a:endParaRPr>
          </a:p>
        </p:txBody>
      </p:sp>
      <p:sp>
        <p:nvSpPr>
          <p:cNvPr id="8" name="TextBox 7"/>
          <p:cNvSpPr txBox="1"/>
          <p:nvPr/>
        </p:nvSpPr>
        <p:spPr>
          <a:xfrm>
            <a:off x="214282" y="1571612"/>
            <a:ext cx="5786478" cy="430887"/>
          </a:xfrm>
          <a:prstGeom prst="rect">
            <a:avLst/>
          </a:prstGeom>
          <a:noFill/>
        </p:spPr>
        <p:txBody>
          <a:bodyPr wrap="square" rtlCol="0">
            <a:spAutoFit/>
          </a:bodyPr>
          <a:lstStyle/>
          <a:p>
            <a:r>
              <a:rPr lang="sr-Cyrl-RS" sz="2200" b="1" dirty="0" smtClean="0">
                <a:latin typeface="Times New Roman" pitchFamily="18" charset="0"/>
                <a:cs typeface="Times New Roman" pitchFamily="18" charset="0"/>
              </a:rPr>
              <a:t>Заједничке карактеристике:</a:t>
            </a:r>
            <a:endParaRPr lang="en-US" sz="2200" b="1" dirty="0">
              <a:latin typeface="Times New Roman" pitchFamily="18" charset="0"/>
              <a:cs typeface="Times New Roman" pitchFamily="18" charset="0"/>
            </a:endParaRPr>
          </a:p>
        </p:txBody>
      </p:sp>
      <p:pic>
        <p:nvPicPr>
          <p:cNvPr id="9" name="Picture 2" descr="C:\Users\Viktorija\Desktop\safeguard-vulnerable-adults.jpg"/>
          <p:cNvPicPr>
            <a:picLocks noChangeAspect="1" noChangeArrowheads="1"/>
          </p:cNvPicPr>
          <p:nvPr/>
        </p:nvPicPr>
        <p:blipFill>
          <a:blip r:embed="rId2" cstate="print"/>
          <a:stretch>
            <a:fillRect/>
          </a:stretch>
        </p:blipFill>
        <p:spPr bwMode="auto">
          <a:xfrm>
            <a:off x="5270440" y="1096708"/>
            <a:ext cx="3622040" cy="22608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01495606"/>
      </p:ext>
    </p:extLst>
  </p:cSld>
  <p:clrMapOvr>
    <a:masterClrMapping/>
  </p:clrMapOvr>
  <mc:AlternateContent xmlns:mc="http://schemas.openxmlformats.org/markup-compatibility/2006" xmlns:p14="http://schemas.microsoft.com/office/powerpoint/2010/main">
    <mc:Choice Requires="p14">
      <p:transition spd="slow" p14:dur="2000" advTm="19147"/>
    </mc:Choice>
    <mc:Fallback xmlns="">
      <p:transition spd="slow" advTm="19147"/>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предшколске деце</a:t>
            </a:r>
          </a:p>
        </p:txBody>
      </p:sp>
      <p:sp>
        <p:nvSpPr>
          <p:cNvPr id="3174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BC2C13C3-076D-4ABB-9D8C-7BB5EAC5DE53}" type="slidenum">
              <a:rPr lang="en-US" sz="1200" smtClean="0">
                <a:solidFill>
                  <a:srgbClr val="898989"/>
                </a:solidFill>
              </a:rPr>
              <a:pPr eaLnBrk="1" hangingPunct="1"/>
              <a:t>30</a:t>
            </a:fld>
            <a:endParaRPr lang="en-US" sz="1200" smtClean="0">
              <a:solidFill>
                <a:srgbClr val="898989"/>
              </a:solidFill>
            </a:endParaRPr>
          </a:p>
        </p:txBody>
      </p:sp>
      <p:sp>
        <p:nvSpPr>
          <p:cNvPr id="12292" name="Content Placeholder 6"/>
          <p:cNvSpPr>
            <a:spLocks noGrp="1"/>
          </p:cNvSpPr>
          <p:nvPr>
            <p:ph idx="1"/>
          </p:nvPr>
        </p:nvSpPr>
        <p:spPr>
          <a:xfrm>
            <a:off x="395288" y="1557338"/>
            <a:ext cx="8291512" cy="4568825"/>
          </a:xfrm>
        </p:spPr>
        <p:txBody>
          <a:bodyPr/>
          <a:lstStyle/>
          <a:p>
            <a:pPr>
              <a:defRPr/>
            </a:pPr>
            <a:endParaRPr lang="sr-Latn-RS" sz="2400" smtClean="0"/>
          </a:p>
          <a:p>
            <a:pPr>
              <a:defRPr/>
            </a:pPr>
            <a:endParaRPr lang="sr-Latn-RS" sz="2400" smtClean="0"/>
          </a:p>
          <a:p>
            <a:pPr>
              <a:defRPr/>
            </a:pPr>
            <a:endParaRPr lang="sr-Latn-RS" sz="2400"/>
          </a:p>
          <a:p>
            <a:pPr>
              <a:defRPr/>
            </a:pPr>
            <a:endParaRPr lang="sr-Latn-RS" sz="2400" smtClean="0"/>
          </a:p>
          <a:p>
            <a:pPr>
              <a:defRPr/>
            </a:pPr>
            <a:endParaRPr lang="sr-Latn-RS" sz="2400"/>
          </a:p>
          <a:p>
            <a:pPr>
              <a:defRPr/>
            </a:pPr>
            <a:endParaRPr lang="sr-Latn-RS" sz="2400" smtClean="0"/>
          </a:p>
          <a:p>
            <a:pPr marL="0" indent="0">
              <a:buFont typeface="Arial" pitchFamily="34" charset="0"/>
              <a:buNone/>
              <a:defRPr/>
            </a:pPr>
            <a:r>
              <a:rPr lang="en-US" sz="2400" smtClean="0">
                <a:solidFill>
                  <a:srgbClr val="002060"/>
                </a:solidFill>
              </a:rPr>
              <a:t> </a:t>
            </a:r>
            <a:endParaRPr lang="en-US" sz="2400">
              <a:solidFill>
                <a:srgbClr val="002060"/>
              </a:solidFill>
            </a:endParaRPr>
          </a:p>
        </p:txBody>
      </p:sp>
      <p:sp>
        <p:nvSpPr>
          <p:cNvPr id="9" name="Rounded Rectangle 8"/>
          <p:cNvSpPr/>
          <p:nvPr/>
        </p:nvSpPr>
        <p:spPr>
          <a:xfrm>
            <a:off x="971550" y="1989138"/>
            <a:ext cx="7343775" cy="1223962"/>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base">
              <a:spcBef>
                <a:spcPct val="0"/>
              </a:spcBef>
              <a:spcAft>
                <a:spcPct val="0"/>
              </a:spcAft>
              <a:defRPr/>
            </a:pPr>
            <a:r>
              <a:rPr lang="sr-Cyrl-RS" sz="2400" b="1" dirty="0">
                <a:solidFill>
                  <a:srgbClr val="002060"/>
                </a:solidFill>
              </a:rPr>
              <a:t>Општи циљ – очување и унапређење здравља предшколске деце</a:t>
            </a:r>
            <a:endParaRPr lang="en-US" sz="2400" b="1" dirty="0">
              <a:solidFill>
                <a:srgbClr val="002060"/>
              </a:solidFill>
            </a:endParaRPr>
          </a:p>
        </p:txBody>
      </p:sp>
      <p:sp>
        <p:nvSpPr>
          <p:cNvPr id="3" name="Rounded Rectangle 2"/>
          <p:cNvSpPr/>
          <p:nvPr/>
        </p:nvSpPr>
        <p:spPr>
          <a:xfrm>
            <a:off x="971550" y="3429000"/>
            <a:ext cx="7200900" cy="13684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Latn-RS" sz="2400" b="1" dirty="0">
                <a:solidFill>
                  <a:srgbClr val="002060"/>
                </a:solidFill>
              </a:rPr>
              <a:t>I </a:t>
            </a:r>
            <a:r>
              <a:rPr lang="sr-Cyrl-RS" sz="2400" b="1" dirty="0">
                <a:solidFill>
                  <a:srgbClr val="002060"/>
                </a:solidFill>
              </a:rPr>
              <a:t>Специфични циљ – оспособити родитеље и децу за активан став према здрављу и преузимање одговорности за здравље</a:t>
            </a:r>
            <a:endParaRPr lang="en-US" sz="2400" b="1" dirty="0">
              <a:solidFill>
                <a:srgbClr val="002060"/>
              </a:solidFill>
            </a:endParaRPr>
          </a:p>
        </p:txBody>
      </p:sp>
    </p:spTree>
    <p:extLst>
      <p:ext uri="{BB962C8B-B14F-4D97-AF65-F5344CB8AC3E}">
        <p14:creationId xmlns:p14="http://schemas.microsoft.com/office/powerpoint/2010/main" val="286925723"/>
      </p:ext>
    </p:extLst>
  </p:cSld>
  <p:clrMapOvr>
    <a:masterClrMapping/>
  </p:clrMapOvr>
  <mc:AlternateContent xmlns:mc="http://schemas.openxmlformats.org/markup-compatibility/2006" xmlns:p14="http://schemas.microsoft.com/office/powerpoint/2010/main">
    <mc:Choice Requires="p14">
      <p:transition spd="slow" p14:dur="2000" advTm="30149"/>
    </mc:Choice>
    <mc:Fallback xmlns="">
      <p:transition spd="slow" advTm="30149"/>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457200" y="1341438"/>
            <a:ext cx="8229600" cy="4784725"/>
          </a:xfrm>
        </p:spPr>
        <p:txBody>
          <a:bodyPr/>
          <a:lstStyle/>
          <a:p>
            <a:pPr>
              <a:buFont typeface="Wingdings" pitchFamily="2" charset="2"/>
              <a:buChar char="ü"/>
            </a:pPr>
            <a:r>
              <a:rPr lang="en-US" sz="2000" b="1" smtClean="0">
                <a:solidFill>
                  <a:srgbClr val="002060"/>
                </a:solidFill>
              </a:rPr>
              <a:t>Сачинити Програм васпитања за здравље деце, програм се доноси на националном нивоу, дефинише активности здравствених радника у области васпитања деце са прииоритетним темама – исхрана, физичка активност, имунизација, превенција повређивања, превенција занемаривања и злостављања, здравље уста и зуба</a:t>
            </a:r>
          </a:p>
          <a:p>
            <a:pPr>
              <a:buFont typeface="Wingdings" pitchFamily="2" charset="2"/>
              <a:buChar char="ü"/>
            </a:pPr>
            <a:endParaRPr lang="en-US" sz="2000" b="1" smtClean="0">
              <a:solidFill>
                <a:srgbClr val="002060"/>
              </a:solidFill>
            </a:endParaRPr>
          </a:p>
          <a:p>
            <a:pPr>
              <a:buFont typeface="Wingdings" pitchFamily="2" charset="2"/>
              <a:buChar char="ü"/>
            </a:pPr>
            <a:r>
              <a:rPr lang="en-US" sz="2000" b="1" smtClean="0">
                <a:solidFill>
                  <a:srgbClr val="002060"/>
                </a:solidFill>
              </a:rPr>
              <a:t>Едуковати здравствене раднике, сараднике и васпитаче који су укључени у бригу о здрављу предшколске деце</a:t>
            </a:r>
          </a:p>
          <a:p>
            <a:pPr>
              <a:buFont typeface="Wingdings" pitchFamily="2" charset="2"/>
              <a:buChar char="ü"/>
            </a:pPr>
            <a:endParaRPr lang="en-US" sz="2000" b="1" smtClean="0">
              <a:solidFill>
                <a:srgbClr val="002060"/>
              </a:solidFill>
            </a:endParaRPr>
          </a:p>
          <a:p>
            <a:pPr>
              <a:buFont typeface="Wingdings" pitchFamily="2" charset="2"/>
              <a:buChar char="ü"/>
            </a:pPr>
            <a:r>
              <a:rPr lang="en-US" sz="2000" b="1" smtClean="0">
                <a:solidFill>
                  <a:srgbClr val="002060"/>
                </a:solidFill>
              </a:rPr>
              <a:t>Спроводити Програм васпитања деце кроз индивидуални/ групни здравствено васпитни рад са децом и родитељима</a:t>
            </a:r>
          </a:p>
          <a:p>
            <a:pPr>
              <a:buFont typeface="Wingdings" pitchFamily="2" charset="2"/>
              <a:buChar char="ü"/>
            </a:pPr>
            <a:endParaRPr lang="en-US" sz="2000" b="1" smtClean="0">
              <a:solidFill>
                <a:srgbClr val="002060"/>
              </a:solidFill>
            </a:endParaRPr>
          </a:p>
          <a:p>
            <a:pPr>
              <a:buFont typeface="Wingdings" pitchFamily="2" charset="2"/>
              <a:buChar char="ü"/>
            </a:pPr>
            <a:r>
              <a:rPr lang="en-US" sz="2000" b="1" smtClean="0">
                <a:solidFill>
                  <a:srgbClr val="002060"/>
                </a:solidFill>
              </a:rPr>
              <a:t>За организовање и спровођење здравствено васпитних активности укључити и мотивисати све важне представнике локалне самоуправе</a:t>
            </a:r>
          </a:p>
        </p:txBody>
      </p:sp>
      <p:sp>
        <p:nvSpPr>
          <p:cNvPr id="5" name="Slide Number Placeholder 4"/>
          <p:cNvSpPr>
            <a:spLocks noGrp="1"/>
          </p:cNvSpPr>
          <p:nvPr>
            <p:ph type="sldNum" sz="quarter" idx="12"/>
          </p:nvPr>
        </p:nvSpPr>
        <p:spPr/>
        <p:txBody>
          <a:bodyPr/>
          <a:lstStyle/>
          <a:p>
            <a:pPr>
              <a:defRPr/>
            </a:pPr>
            <a:fld id="{FD0189B8-21AE-4F25-BD9E-FC870EA38A98}" type="slidenum">
              <a:rPr lang="en-US" smtClean="0">
                <a:solidFill>
                  <a:prstClr val="black">
                    <a:tint val="75000"/>
                  </a:prstClr>
                </a:solidFill>
              </a:rPr>
              <a:pPr>
                <a:defRPr/>
              </a:pPr>
              <a:t>31</a:t>
            </a:fld>
            <a:endParaRPr lang="en-US">
              <a:solidFill>
                <a:prstClr val="black">
                  <a:tint val="75000"/>
                </a:prstClr>
              </a:solidFill>
            </a:endParaRPr>
          </a:p>
        </p:txBody>
      </p:sp>
      <p:sp>
        <p:nvSpPr>
          <p:cNvPr id="6" name="Rounded Rectangle 5"/>
          <p:cNvSpPr/>
          <p:nvPr/>
        </p:nvSpPr>
        <p:spPr>
          <a:xfrm>
            <a:off x="1258888" y="260350"/>
            <a:ext cx="6337300" cy="792163"/>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Cyrl-RS" sz="2400" b="1" dirty="0">
                <a:solidFill>
                  <a:prstClr val="black"/>
                </a:solidFill>
              </a:rPr>
              <a:t>АКТИВНОСТИ</a:t>
            </a:r>
            <a:endParaRPr lang="en-US" sz="2400" b="1" dirty="0">
              <a:solidFill>
                <a:prstClr val="black"/>
              </a:solidFill>
            </a:endParaRPr>
          </a:p>
        </p:txBody>
      </p:sp>
    </p:spTree>
    <p:extLst>
      <p:ext uri="{BB962C8B-B14F-4D97-AF65-F5344CB8AC3E}">
        <p14:creationId xmlns:p14="http://schemas.microsoft.com/office/powerpoint/2010/main" val="778932671"/>
      </p:ext>
    </p:extLst>
  </p:cSld>
  <p:clrMapOvr>
    <a:masterClrMapping/>
  </p:clrMapOvr>
  <mc:AlternateContent xmlns:mc="http://schemas.openxmlformats.org/markup-compatibility/2006" xmlns:p14="http://schemas.microsoft.com/office/powerpoint/2010/main">
    <mc:Choice Requires="p14">
      <p:transition spd="slow" p14:dur="2000" advTm="6809"/>
    </mc:Choice>
    <mc:Fallback xmlns="">
      <p:transition spd="slow" advTm="6809"/>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предшколске деце</a:t>
            </a:r>
          </a:p>
        </p:txBody>
      </p:sp>
      <p:sp>
        <p:nvSpPr>
          <p:cNvPr id="3379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15AD7A36-611A-4BC5-B430-168251C344B6}" type="slidenum">
              <a:rPr lang="en-US" sz="1200" smtClean="0">
                <a:solidFill>
                  <a:srgbClr val="898989"/>
                </a:solidFill>
              </a:rPr>
              <a:pPr eaLnBrk="1" hangingPunct="1"/>
              <a:t>32</a:t>
            </a:fld>
            <a:endParaRPr lang="en-US" sz="1200" smtClean="0">
              <a:solidFill>
                <a:srgbClr val="898989"/>
              </a:solidFill>
            </a:endParaRPr>
          </a:p>
        </p:txBody>
      </p:sp>
      <p:sp>
        <p:nvSpPr>
          <p:cNvPr id="12292" name="Content Placeholder 6"/>
          <p:cNvSpPr>
            <a:spLocks noGrp="1"/>
          </p:cNvSpPr>
          <p:nvPr>
            <p:ph idx="1"/>
          </p:nvPr>
        </p:nvSpPr>
        <p:spPr>
          <a:xfrm>
            <a:off x="354013" y="1268413"/>
            <a:ext cx="8291512" cy="4570412"/>
          </a:xfrm>
        </p:spPr>
        <p:txBody>
          <a:bodyPr/>
          <a:lstStyle/>
          <a:p>
            <a:pPr>
              <a:defRPr/>
            </a:pPr>
            <a:endParaRPr lang="sr-Latn-RS" sz="2400" dirty="0" smtClean="0"/>
          </a:p>
          <a:p>
            <a:pPr>
              <a:defRPr/>
            </a:pPr>
            <a:endParaRPr lang="sr-Latn-RS" sz="2400" dirty="0" smtClean="0"/>
          </a:p>
          <a:p>
            <a:pPr>
              <a:buFont typeface="Wingdings" pitchFamily="2" charset="2"/>
              <a:buChar char="ü"/>
              <a:defRPr/>
            </a:pPr>
            <a:endParaRPr lang="sr-Latn-RS" sz="2000" dirty="0" smtClean="0"/>
          </a:p>
          <a:p>
            <a:pPr>
              <a:buFont typeface="Wingdings" pitchFamily="2" charset="2"/>
              <a:buChar char="ü"/>
              <a:defRPr/>
            </a:pPr>
            <a:r>
              <a:rPr lang="sr-Cyrl-RS" sz="2000" b="1" dirty="0">
                <a:solidFill>
                  <a:srgbClr val="002060"/>
                </a:solidFill>
              </a:rPr>
              <a:t>Израда Програма за превенцију повређивања деце. Ова активност се спроводи на националном нивоу кроз интерсекторску сарадњу надлежних министарстава – здравство, просвета, саобраћај, просторно планирање, друге владине и невладине организације</a:t>
            </a:r>
            <a:endParaRPr lang="sr-Latn-RS" sz="2000" dirty="0" smtClean="0"/>
          </a:p>
          <a:p>
            <a:pPr>
              <a:defRPr/>
            </a:pPr>
            <a:endParaRPr lang="sr-Latn-RS" sz="2400" dirty="0"/>
          </a:p>
          <a:p>
            <a:pPr>
              <a:defRPr/>
            </a:pPr>
            <a:endParaRPr lang="sr-Latn-RS" sz="2400" dirty="0" smtClean="0"/>
          </a:p>
          <a:p>
            <a:pPr marL="0" indent="0">
              <a:buFont typeface="Arial" pitchFamily="34" charset="0"/>
              <a:buNone/>
              <a:defRPr/>
            </a:pPr>
            <a:r>
              <a:rPr lang="en-US" sz="2000" b="1" dirty="0" smtClean="0">
                <a:solidFill>
                  <a:srgbClr val="002060"/>
                </a:solidFill>
              </a:rPr>
              <a:t> </a:t>
            </a:r>
            <a:endParaRPr lang="sr-Cyrl-RS" sz="2000" b="1" dirty="0" smtClean="0">
              <a:solidFill>
                <a:srgbClr val="002060"/>
              </a:solidFill>
            </a:endParaRPr>
          </a:p>
          <a:p>
            <a:pPr>
              <a:buFont typeface="Wingdings" pitchFamily="2" charset="2"/>
              <a:buChar char="ü"/>
              <a:defRPr/>
            </a:pPr>
            <a:r>
              <a:rPr lang="sr-Cyrl-RS" sz="2000" b="1" dirty="0">
                <a:solidFill>
                  <a:srgbClr val="002060"/>
                </a:solidFill>
              </a:rPr>
              <a:t>Едукација здравствених радника и сарадника о препознавању свих облика злостављања над децом</a:t>
            </a:r>
            <a:endParaRPr lang="en-US" sz="2400" dirty="0">
              <a:solidFill>
                <a:srgbClr val="002060"/>
              </a:solidFill>
            </a:endParaRPr>
          </a:p>
        </p:txBody>
      </p:sp>
      <p:sp>
        <p:nvSpPr>
          <p:cNvPr id="9" name="Rounded Rectangle 8"/>
          <p:cNvSpPr/>
          <p:nvPr/>
        </p:nvSpPr>
        <p:spPr>
          <a:xfrm>
            <a:off x="684213" y="1412875"/>
            <a:ext cx="7486650" cy="8636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Latn-RS" sz="2400" b="1" dirty="0">
                <a:solidFill>
                  <a:srgbClr val="002060"/>
                </a:solidFill>
              </a:rPr>
              <a:t>II </a:t>
            </a:r>
            <a:r>
              <a:rPr lang="sr-Cyrl-RS" sz="2400" b="1" dirty="0">
                <a:solidFill>
                  <a:srgbClr val="002060"/>
                </a:solidFill>
              </a:rPr>
              <a:t>Специфични циљ - спречавање и смањивање повреда и тровања</a:t>
            </a:r>
            <a:endParaRPr lang="en-US" sz="2400" b="1" dirty="0">
              <a:solidFill>
                <a:srgbClr val="002060"/>
              </a:solidFill>
            </a:endParaRPr>
          </a:p>
        </p:txBody>
      </p:sp>
      <p:sp>
        <p:nvSpPr>
          <p:cNvPr id="2" name="Rounded Rectangle 1"/>
          <p:cNvSpPr/>
          <p:nvPr/>
        </p:nvSpPr>
        <p:spPr>
          <a:xfrm>
            <a:off x="695325" y="3933825"/>
            <a:ext cx="7724775" cy="935038"/>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Latn-RS" sz="2400" b="1" dirty="0">
                <a:solidFill>
                  <a:srgbClr val="002060"/>
                </a:solidFill>
              </a:rPr>
              <a:t>III </a:t>
            </a:r>
            <a:r>
              <a:rPr lang="sr-Cyrl-RS" sz="2400" b="1" dirty="0">
                <a:solidFill>
                  <a:srgbClr val="002060"/>
                </a:solidFill>
              </a:rPr>
              <a:t>Специфични циљ – Спречавање злостављања и занемаривање мале деце</a:t>
            </a:r>
            <a:endParaRPr lang="en-US" sz="2400" b="1" dirty="0">
              <a:solidFill>
                <a:srgbClr val="002060"/>
              </a:solidFill>
            </a:endParaRPr>
          </a:p>
        </p:txBody>
      </p:sp>
    </p:spTree>
    <p:extLst>
      <p:ext uri="{BB962C8B-B14F-4D97-AF65-F5344CB8AC3E}">
        <p14:creationId xmlns:p14="http://schemas.microsoft.com/office/powerpoint/2010/main" val="867660254"/>
      </p:ext>
    </p:extLst>
  </p:cSld>
  <p:clrMapOvr>
    <a:masterClrMapping/>
  </p:clrMapOvr>
  <mc:AlternateContent xmlns:mc="http://schemas.openxmlformats.org/markup-compatibility/2006" xmlns:p14="http://schemas.microsoft.com/office/powerpoint/2010/main">
    <mc:Choice Requires="p14">
      <p:transition spd="slow" p14:dur="2000" advTm="16970"/>
    </mc:Choice>
    <mc:Fallback xmlns="">
      <p:transition spd="slow" advTm="1697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предшколске деце</a:t>
            </a:r>
          </a:p>
        </p:txBody>
      </p:sp>
      <p:sp>
        <p:nvSpPr>
          <p:cNvPr id="3481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FFFE8FEB-AC6E-49B2-9212-25DC14CCB659}" type="slidenum">
              <a:rPr lang="en-US" sz="1200" smtClean="0">
                <a:solidFill>
                  <a:srgbClr val="898989"/>
                </a:solidFill>
              </a:rPr>
              <a:pPr eaLnBrk="1" hangingPunct="1"/>
              <a:t>33</a:t>
            </a:fld>
            <a:endParaRPr lang="en-US" sz="1200" smtClean="0">
              <a:solidFill>
                <a:srgbClr val="898989"/>
              </a:solidFill>
            </a:endParaRPr>
          </a:p>
        </p:txBody>
      </p:sp>
      <p:sp>
        <p:nvSpPr>
          <p:cNvPr id="34820" name="Content Placeholder 6"/>
          <p:cNvSpPr>
            <a:spLocks noGrp="1"/>
          </p:cNvSpPr>
          <p:nvPr>
            <p:ph idx="1"/>
          </p:nvPr>
        </p:nvSpPr>
        <p:spPr>
          <a:xfrm>
            <a:off x="354013" y="1268413"/>
            <a:ext cx="8291512" cy="4570412"/>
          </a:xfrm>
        </p:spPr>
        <p:txBody>
          <a:bodyPr/>
          <a:lstStyle/>
          <a:p>
            <a:endParaRPr lang="en-US" sz="2400" smtClean="0"/>
          </a:p>
          <a:p>
            <a:endParaRPr lang="en-US" sz="2400" smtClean="0"/>
          </a:p>
          <a:p>
            <a:endParaRPr lang="en-US" sz="2400" smtClean="0"/>
          </a:p>
          <a:p>
            <a:pPr>
              <a:buFont typeface="Wingdings" pitchFamily="2" charset="2"/>
              <a:buChar char="ü"/>
            </a:pPr>
            <a:r>
              <a:rPr lang="en-US" sz="2000" b="1" smtClean="0">
                <a:solidFill>
                  <a:srgbClr val="002060"/>
                </a:solidFill>
              </a:rPr>
              <a:t>Обезбеђивање адекватног праћења и процену нутритивног статуса деце, увођење графикона раста</a:t>
            </a:r>
          </a:p>
          <a:p>
            <a:pPr>
              <a:buFont typeface="Wingdings" pitchFamily="2" charset="2"/>
              <a:buChar char="ü"/>
            </a:pPr>
            <a:r>
              <a:rPr lang="en-US" sz="2000" b="1" smtClean="0">
                <a:solidFill>
                  <a:srgbClr val="002060"/>
                </a:solidFill>
              </a:rPr>
              <a:t>Спречавати потхрањеност и недостатак нутритијената</a:t>
            </a:r>
          </a:p>
          <a:p>
            <a:pPr>
              <a:buFont typeface="Wingdings" pitchFamily="2" charset="2"/>
              <a:buChar char="ü"/>
            </a:pPr>
            <a:r>
              <a:rPr lang="en-US" sz="2000" b="1" smtClean="0">
                <a:solidFill>
                  <a:srgbClr val="002060"/>
                </a:solidFill>
              </a:rPr>
              <a:t>Спречавати прекомерну тежину и гојазности</a:t>
            </a:r>
          </a:p>
          <a:p>
            <a:pPr>
              <a:buFont typeface="Wingdings" pitchFamily="2" charset="2"/>
              <a:buChar char="ü"/>
            </a:pPr>
            <a:r>
              <a:rPr lang="en-US" sz="2000" b="1" smtClean="0">
                <a:solidFill>
                  <a:srgbClr val="002060"/>
                </a:solidFill>
              </a:rPr>
              <a:t>Континуирано спроводити програм обавезне имунизације </a:t>
            </a:r>
          </a:p>
          <a:p>
            <a:pPr>
              <a:buFont typeface="Wingdings" pitchFamily="2" charset="2"/>
              <a:buChar char="ü"/>
            </a:pPr>
            <a:r>
              <a:rPr lang="en-US" sz="2000" b="1" smtClean="0">
                <a:solidFill>
                  <a:srgbClr val="002060"/>
                </a:solidFill>
              </a:rPr>
              <a:t>У службама за здравствену заштиту предшколске деце домова здравља спроводити систематске и контролне педијатриске прегледе ради праћења раста и развоја, ухрањености, процене здравственог стања и раног откривања поремећаја здравља у узрасту 13 - 15 месеци, 18 – 24 месц и у 4 години</a:t>
            </a:r>
          </a:p>
          <a:p>
            <a:pPr>
              <a:buFont typeface="Wingdings" pitchFamily="2" charset="2"/>
              <a:buChar char="ü"/>
            </a:pPr>
            <a:r>
              <a:rPr lang="en-US" sz="2000" b="1" smtClean="0">
                <a:solidFill>
                  <a:schemeClr val="bg1"/>
                </a:solidFill>
              </a:rPr>
              <a:t>Спроводити Национални програм превентивне стоматолошке здравствене заштите</a:t>
            </a:r>
          </a:p>
        </p:txBody>
      </p:sp>
      <p:sp>
        <p:nvSpPr>
          <p:cNvPr id="9" name="Rounded Rectangle 8"/>
          <p:cNvSpPr/>
          <p:nvPr/>
        </p:nvSpPr>
        <p:spPr>
          <a:xfrm>
            <a:off x="539750" y="1354138"/>
            <a:ext cx="8353425" cy="1066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Latn-RS" sz="2400" b="1" dirty="0">
                <a:solidFill>
                  <a:srgbClr val="002060"/>
                </a:solidFill>
              </a:rPr>
              <a:t>IV </a:t>
            </a:r>
            <a:r>
              <a:rPr lang="sr-Cyrl-RS" sz="2400" b="1" dirty="0">
                <a:solidFill>
                  <a:srgbClr val="002060"/>
                </a:solidFill>
              </a:rPr>
              <a:t>Специфични циљ - Праћење раста и развоја, ухрањености, процена здравственог стања и раног откривања поремећаја здравље</a:t>
            </a:r>
            <a:endParaRPr lang="en-US" sz="2400" b="1" dirty="0">
              <a:solidFill>
                <a:srgbClr val="002060"/>
              </a:solidFill>
            </a:endParaRPr>
          </a:p>
        </p:txBody>
      </p:sp>
    </p:spTree>
    <p:extLst>
      <p:ext uri="{BB962C8B-B14F-4D97-AF65-F5344CB8AC3E}">
        <p14:creationId xmlns:p14="http://schemas.microsoft.com/office/powerpoint/2010/main" val="184868999"/>
      </p:ext>
    </p:extLst>
  </p:cSld>
  <p:clrMapOvr>
    <a:masterClrMapping/>
  </p:clrMapOvr>
  <mc:AlternateContent xmlns:mc="http://schemas.openxmlformats.org/markup-compatibility/2006" xmlns:p14="http://schemas.microsoft.com/office/powerpoint/2010/main">
    <mc:Choice Requires="p14">
      <p:transition spd="slow" p14:dur="2000" advTm="9026"/>
    </mc:Choice>
    <mc:Fallback xmlns="">
      <p:transition spd="slow" advTm="9026"/>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предшколске деце</a:t>
            </a:r>
          </a:p>
        </p:txBody>
      </p:sp>
      <p:sp>
        <p:nvSpPr>
          <p:cNvPr id="35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87B08876-EA31-4E3B-9C8F-9A77719FF6D1}" type="slidenum">
              <a:rPr lang="en-US" sz="1200" smtClean="0">
                <a:solidFill>
                  <a:srgbClr val="898989"/>
                </a:solidFill>
              </a:rPr>
              <a:pPr eaLnBrk="1" hangingPunct="1"/>
              <a:t>34</a:t>
            </a:fld>
            <a:endParaRPr lang="en-US" sz="1200" smtClean="0">
              <a:solidFill>
                <a:srgbClr val="898989"/>
              </a:solidFill>
            </a:endParaRPr>
          </a:p>
        </p:txBody>
      </p:sp>
      <p:sp>
        <p:nvSpPr>
          <p:cNvPr id="35844" name="Content Placeholder 6"/>
          <p:cNvSpPr>
            <a:spLocks noGrp="1"/>
          </p:cNvSpPr>
          <p:nvPr>
            <p:ph idx="1"/>
          </p:nvPr>
        </p:nvSpPr>
        <p:spPr>
          <a:xfrm>
            <a:off x="354013" y="1268413"/>
            <a:ext cx="8291512" cy="4570412"/>
          </a:xfrm>
        </p:spPr>
        <p:txBody>
          <a:bodyPr/>
          <a:lstStyle/>
          <a:p>
            <a:endParaRPr lang="en-US" sz="2400" smtClean="0"/>
          </a:p>
          <a:p>
            <a:endParaRPr lang="en-US" sz="2400" smtClean="0"/>
          </a:p>
          <a:p>
            <a:endParaRPr lang="en-US" sz="2400" smtClean="0"/>
          </a:p>
          <a:p>
            <a:endParaRPr lang="en-US" sz="2000" smtClean="0"/>
          </a:p>
          <a:p>
            <a:pPr>
              <a:buFont typeface="Wingdings" pitchFamily="2" charset="2"/>
              <a:buChar char="ü"/>
            </a:pPr>
            <a:endParaRPr lang="en-US" sz="2000" b="1" smtClean="0">
              <a:solidFill>
                <a:srgbClr val="002060"/>
              </a:solidFill>
            </a:endParaRPr>
          </a:p>
          <a:p>
            <a:pPr>
              <a:buFont typeface="Wingdings" pitchFamily="2" charset="2"/>
              <a:buChar char="ü"/>
            </a:pPr>
            <a:r>
              <a:rPr lang="en-US" sz="2000" b="1" smtClean="0">
                <a:solidFill>
                  <a:srgbClr val="002060"/>
                </a:solidFill>
              </a:rPr>
              <a:t>Поремећаји вида, слуха, говора, деформитети коштано мишићног система и други поремећаји здравља</a:t>
            </a:r>
          </a:p>
          <a:p>
            <a:pPr>
              <a:buFont typeface="Wingdings" pitchFamily="2" charset="2"/>
              <a:buChar char="ü"/>
            </a:pPr>
            <a:endParaRPr lang="en-US" sz="2000" b="1" smtClean="0">
              <a:solidFill>
                <a:srgbClr val="002060"/>
              </a:solidFill>
            </a:endParaRPr>
          </a:p>
          <a:p>
            <a:pPr>
              <a:buFont typeface="Wingdings" pitchFamily="2" charset="2"/>
              <a:buChar char="ü"/>
            </a:pPr>
            <a:r>
              <a:rPr lang="en-US" sz="2000" b="1" smtClean="0">
                <a:solidFill>
                  <a:srgbClr val="002060"/>
                </a:solidFill>
              </a:rPr>
              <a:t>У сарадни са здравственим установама секундарног и терцијарног нивоа здравствене заштите спроводити рану дијагностику поремећаја и преузимање лечења деца са сметњама у развоју</a:t>
            </a:r>
          </a:p>
        </p:txBody>
      </p:sp>
      <p:sp>
        <p:nvSpPr>
          <p:cNvPr id="9" name="Rounded Rectangle 8"/>
          <p:cNvSpPr/>
          <p:nvPr/>
        </p:nvSpPr>
        <p:spPr>
          <a:xfrm>
            <a:off x="538163" y="1557338"/>
            <a:ext cx="8353425" cy="14986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Latn-RS" sz="2400" b="1" dirty="0">
                <a:solidFill>
                  <a:srgbClr val="002060"/>
                </a:solidFill>
              </a:rPr>
              <a:t>V </a:t>
            </a:r>
            <a:r>
              <a:rPr lang="sr-Cyrl-RS" sz="2400" b="1" dirty="0">
                <a:solidFill>
                  <a:srgbClr val="002060"/>
                </a:solidFill>
              </a:rPr>
              <a:t>Специфични циљ -предузимање одговарајућих терапијско рехабилитационих поступака код деце са откривеним поремећајима здравља</a:t>
            </a:r>
            <a:endParaRPr lang="en-US" sz="2400" b="1" dirty="0">
              <a:solidFill>
                <a:srgbClr val="002060"/>
              </a:solidFill>
            </a:endParaRPr>
          </a:p>
          <a:p>
            <a:pPr algn="ctr" fontAlgn="base">
              <a:spcBef>
                <a:spcPct val="0"/>
              </a:spcBef>
              <a:spcAft>
                <a:spcPct val="0"/>
              </a:spcAft>
              <a:defRPr/>
            </a:pPr>
            <a:endParaRPr lang="en-US" sz="2400" b="1" dirty="0">
              <a:solidFill>
                <a:srgbClr val="002060"/>
              </a:solidFill>
            </a:endParaRPr>
          </a:p>
        </p:txBody>
      </p:sp>
    </p:spTree>
    <p:extLst>
      <p:ext uri="{BB962C8B-B14F-4D97-AF65-F5344CB8AC3E}">
        <p14:creationId xmlns:p14="http://schemas.microsoft.com/office/powerpoint/2010/main" val="4134453306"/>
      </p:ext>
    </p:extLst>
  </p:cSld>
  <p:clrMapOvr>
    <a:masterClrMapping/>
  </p:clrMapOvr>
  <mc:AlternateContent xmlns:mc="http://schemas.openxmlformats.org/markup-compatibility/2006" xmlns:p14="http://schemas.microsoft.com/office/powerpoint/2010/main">
    <mc:Choice Requires="p14">
      <p:transition spd="slow" p14:dur="2000" advTm="8150"/>
    </mc:Choice>
    <mc:Fallback xmlns="">
      <p:transition spd="slow" advTm="815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предшколске деце</a:t>
            </a:r>
          </a:p>
        </p:txBody>
      </p:sp>
      <p:sp>
        <p:nvSpPr>
          <p:cNvPr id="3686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02D255A6-D8E3-47AC-8527-3CDD8007EF97}" type="slidenum">
              <a:rPr lang="en-US" sz="1200" smtClean="0">
                <a:solidFill>
                  <a:srgbClr val="898989"/>
                </a:solidFill>
              </a:rPr>
              <a:pPr eaLnBrk="1" hangingPunct="1"/>
              <a:t>35</a:t>
            </a:fld>
            <a:endParaRPr lang="en-US" sz="1200" smtClean="0">
              <a:solidFill>
                <a:srgbClr val="898989"/>
              </a:solidFill>
            </a:endParaRPr>
          </a:p>
        </p:txBody>
      </p:sp>
      <p:sp>
        <p:nvSpPr>
          <p:cNvPr id="36868" name="Content Placeholder 6"/>
          <p:cNvSpPr>
            <a:spLocks noGrp="1"/>
          </p:cNvSpPr>
          <p:nvPr>
            <p:ph idx="1"/>
          </p:nvPr>
        </p:nvSpPr>
        <p:spPr>
          <a:xfrm>
            <a:off x="354013" y="1268413"/>
            <a:ext cx="8291512" cy="4570412"/>
          </a:xfrm>
        </p:spPr>
        <p:txBody>
          <a:bodyPr/>
          <a:lstStyle/>
          <a:p>
            <a:endParaRPr lang="en-US" sz="2400" smtClean="0"/>
          </a:p>
          <a:p>
            <a:endParaRPr lang="en-US" sz="2400" smtClean="0"/>
          </a:p>
          <a:p>
            <a:endParaRPr lang="en-US" sz="2400" smtClean="0"/>
          </a:p>
          <a:p>
            <a:endParaRPr lang="en-US" sz="2000" smtClean="0"/>
          </a:p>
          <a:p>
            <a:pPr>
              <a:buFont typeface="Wingdings" pitchFamily="2" charset="2"/>
              <a:buChar char="ü"/>
            </a:pPr>
            <a:endParaRPr lang="en-US" sz="2000" b="1" smtClean="0">
              <a:solidFill>
                <a:srgbClr val="002060"/>
              </a:solidFill>
            </a:endParaRPr>
          </a:p>
        </p:txBody>
      </p:sp>
      <p:sp>
        <p:nvSpPr>
          <p:cNvPr id="9" name="Rounded Rectangle 8"/>
          <p:cNvSpPr/>
          <p:nvPr/>
        </p:nvSpPr>
        <p:spPr>
          <a:xfrm>
            <a:off x="544513" y="2205038"/>
            <a:ext cx="8353425" cy="2808287"/>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Latn-RS" sz="2400" b="1" dirty="0">
                <a:solidFill>
                  <a:srgbClr val="002060"/>
                </a:solidFill>
              </a:rPr>
              <a:t>VI </a:t>
            </a:r>
            <a:r>
              <a:rPr lang="sr-Cyrl-RS" sz="2400" b="1" dirty="0">
                <a:solidFill>
                  <a:srgbClr val="002060"/>
                </a:solidFill>
              </a:rPr>
              <a:t>Специфични циљ -побољшање приступачности, доступности и коришчење здравствене службе и уједначавање квалитета здравствене заштите деце са села, из сиромашни подручја и осетљивих популација</a:t>
            </a:r>
            <a:endParaRPr lang="en-US" sz="2400" b="1" dirty="0">
              <a:solidFill>
                <a:srgbClr val="002060"/>
              </a:solidFill>
            </a:endParaRPr>
          </a:p>
        </p:txBody>
      </p:sp>
    </p:spTree>
    <p:extLst>
      <p:ext uri="{BB962C8B-B14F-4D97-AF65-F5344CB8AC3E}">
        <p14:creationId xmlns:p14="http://schemas.microsoft.com/office/powerpoint/2010/main" val="141809230"/>
      </p:ext>
    </p:extLst>
  </p:cSld>
  <p:clrMapOvr>
    <a:masterClrMapping/>
  </p:clrMapOvr>
  <mc:AlternateContent xmlns:mc="http://schemas.openxmlformats.org/markup-compatibility/2006" xmlns:p14="http://schemas.microsoft.com/office/powerpoint/2010/main">
    <mc:Choice Requires="p14">
      <p:transition spd="slow" p14:dur="2000" advTm="16579"/>
    </mc:Choice>
    <mc:Fallback xmlns="">
      <p:transition spd="slow" advTm="16579"/>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993775"/>
          </a:xfrm>
        </p:spPr>
        <p:txBody>
          <a:bodyPr/>
          <a:lstStyle/>
          <a:p>
            <a:r>
              <a:rPr lang="en-US" sz="3200" smtClean="0">
                <a:solidFill>
                  <a:schemeClr val="bg1"/>
                </a:solidFill>
                <a:latin typeface="Comic Sans MS" pitchFamily="66" charset="0"/>
              </a:rPr>
              <a:t>Здравствена заштита предшколске деце</a:t>
            </a:r>
          </a:p>
        </p:txBody>
      </p:sp>
      <p:sp>
        <p:nvSpPr>
          <p:cNvPr id="3789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b="1">
                <a:solidFill>
                  <a:schemeClr val="tx1"/>
                </a:solidFill>
                <a:latin typeface="Tahoma" pitchFamily="34" charset="0"/>
              </a:defRPr>
            </a:lvl1pPr>
            <a:lvl2pPr marL="742950" indent="-285750" eaLnBrk="0" hangingPunct="0">
              <a:defRPr sz="2400" b="1">
                <a:solidFill>
                  <a:schemeClr val="tx1"/>
                </a:solidFill>
                <a:latin typeface="Tahoma" pitchFamily="34" charset="0"/>
              </a:defRPr>
            </a:lvl2pPr>
            <a:lvl3pPr marL="1143000" indent="-228600" eaLnBrk="0" hangingPunct="0">
              <a:defRPr sz="2400" b="1">
                <a:solidFill>
                  <a:schemeClr val="tx1"/>
                </a:solidFill>
                <a:latin typeface="Tahoma" pitchFamily="34" charset="0"/>
              </a:defRPr>
            </a:lvl3pPr>
            <a:lvl4pPr marL="1600200" indent="-228600" eaLnBrk="0" hangingPunct="0">
              <a:defRPr sz="2400" b="1">
                <a:solidFill>
                  <a:schemeClr val="tx1"/>
                </a:solidFill>
                <a:latin typeface="Tahoma" pitchFamily="34" charset="0"/>
              </a:defRPr>
            </a:lvl4pPr>
            <a:lvl5pPr marL="2057400" indent="-228600" eaLnBrk="0" hangingPunct="0">
              <a:defRPr sz="2400" b="1">
                <a:solidFill>
                  <a:schemeClr val="tx1"/>
                </a:solidFill>
                <a:latin typeface="Tahoma" pitchFamily="34" charset="0"/>
              </a:defRPr>
            </a:lvl5pPr>
            <a:lvl6pPr marL="2514600" indent="-228600" eaLnBrk="0" fontAlgn="base" hangingPunct="0">
              <a:spcBef>
                <a:spcPct val="0"/>
              </a:spcBef>
              <a:spcAft>
                <a:spcPct val="0"/>
              </a:spcAft>
              <a:defRPr sz="2400" b="1">
                <a:solidFill>
                  <a:schemeClr val="tx1"/>
                </a:solidFill>
                <a:latin typeface="Tahoma" pitchFamily="34" charset="0"/>
              </a:defRPr>
            </a:lvl6pPr>
            <a:lvl7pPr marL="2971800" indent="-228600" eaLnBrk="0" fontAlgn="base" hangingPunct="0">
              <a:spcBef>
                <a:spcPct val="0"/>
              </a:spcBef>
              <a:spcAft>
                <a:spcPct val="0"/>
              </a:spcAft>
              <a:defRPr sz="2400" b="1">
                <a:solidFill>
                  <a:schemeClr val="tx1"/>
                </a:solidFill>
                <a:latin typeface="Tahoma" pitchFamily="34" charset="0"/>
              </a:defRPr>
            </a:lvl7pPr>
            <a:lvl8pPr marL="3429000" indent="-228600" eaLnBrk="0" fontAlgn="base" hangingPunct="0">
              <a:spcBef>
                <a:spcPct val="0"/>
              </a:spcBef>
              <a:spcAft>
                <a:spcPct val="0"/>
              </a:spcAft>
              <a:defRPr sz="2400" b="1">
                <a:solidFill>
                  <a:schemeClr val="tx1"/>
                </a:solidFill>
                <a:latin typeface="Tahoma" pitchFamily="34" charset="0"/>
              </a:defRPr>
            </a:lvl8pPr>
            <a:lvl9pPr marL="3886200" indent="-228600" eaLnBrk="0" fontAlgn="base" hangingPunct="0">
              <a:spcBef>
                <a:spcPct val="0"/>
              </a:spcBef>
              <a:spcAft>
                <a:spcPct val="0"/>
              </a:spcAft>
              <a:defRPr sz="2400" b="1">
                <a:solidFill>
                  <a:schemeClr val="tx1"/>
                </a:solidFill>
                <a:latin typeface="Tahoma" pitchFamily="34" charset="0"/>
              </a:defRPr>
            </a:lvl9pPr>
          </a:lstStyle>
          <a:p>
            <a:pPr eaLnBrk="1" hangingPunct="1"/>
            <a:fld id="{D7D129F3-4A05-4D56-AE24-12E0F77227A5}" type="slidenum">
              <a:rPr lang="en-US" sz="1200" smtClean="0">
                <a:solidFill>
                  <a:srgbClr val="898989"/>
                </a:solidFill>
              </a:rPr>
              <a:pPr eaLnBrk="1" hangingPunct="1"/>
              <a:t>36</a:t>
            </a:fld>
            <a:endParaRPr lang="en-US" sz="1200" smtClean="0">
              <a:solidFill>
                <a:srgbClr val="898989"/>
              </a:solidFill>
            </a:endParaRPr>
          </a:p>
        </p:txBody>
      </p:sp>
      <p:sp>
        <p:nvSpPr>
          <p:cNvPr id="7" name="Content Placeholder 6"/>
          <p:cNvSpPr>
            <a:spLocks noGrp="1"/>
          </p:cNvSpPr>
          <p:nvPr>
            <p:ph idx="1"/>
          </p:nvPr>
        </p:nvSpPr>
        <p:spPr/>
        <p:txBody>
          <a:bodyPr/>
          <a:lstStyle/>
          <a:p>
            <a:pPr marL="0" indent="0">
              <a:buFont typeface="Arial" pitchFamily="34" charset="0"/>
              <a:buNone/>
              <a:defRPr/>
            </a:pPr>
            <a:endParaRPr lang="sr-Latn-RS" sz="2400" b="1" smtClean="0">
              <a:solidFill>
                <a:srgbClr val="002060"/>
              </a:solidFill>
              <a:latin typeface="Comic Sans MS" pitchFamily="66" charset="0"/>
            </a:endParaRPr>
          </a:p>
          <a:p>
            <a:pPr>
              <a:defRPr/>
            </a:pPr>
            <a:endParaRPr lang="en-US" sz="2400" b="1">
              <a:solidFill>
                <a:srgbClr val="002060"/>
              </a:solidFill>
              <a:latin typeface="Comic Sans MS" pitchFamily="66" charset="0"/>
            </a:endParaRPr>
          </a:p>
        </p:txBody>
      </p:sp>
      <p:sp>
        <p:nvSpPr>
          <p:cNvPr id="9" name="Rounded Rectangle 8"/>
          <p:cNvSpPr/>
          <p:nvPr/>
        </p:nvSpPr>
        <p:spPr>
          <a:xfrm>
            <a:off x="755650" y="1700213"/>
            <a:ext cx="7345363" cy="7207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sr-Cyrl-RS" sz="2400" b="1" dirty="0">
                <a:solidFill>
                  <a:srgbClr val="002060"/>
                </a:solidFill>
              </a:rPr>
              <a:t>ПОКАЗАТЕЉИ</a:t>
            </a:r>
            <a:endParaRPr lang="en-US" sz="2400" b="1" dirty="0">
              <a:solidFill>
                <a:srgbClr val="002060"/>
              </a:solidFill>
            </a:endParaRPr>
          </a:p>
        </p:txBody>
      </p:sp>
      <p:sp>
        <p:nvSpPr>
          <p:cNvPr id="10" name="Rounded Rectangle 9"/>
          <p:cNvSpPr/>
          <p:nvPr/>
        </p:nvSpPr>
        <p:spPr>
          <a:xfrm>
            <a:off x="755650" y="2636838"/>
            <a:ext cx="7345363" cy="30956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fontAlgn="base">
              <a:spcBef>
                <a:spcPct val="0"/>
              </a:spcBef>
              <a:spcAft>
                <a:spcPct val="0"/>
              </a:spcAft>
              <a:defRPr/>
            </a:pPr>
            <a:endParaRPr lang="en-US" sz="2400" b="1" dirty="0">
              <a:solidFill>
                <a:srgbClr val="002060"/>
              </a:solidFill>
            </a:endParaRPr>
          </a:p>
          <a:p>
            <a:pPr marL="342900" indent="-342900" fontAlgn="base">
              <a:spcBef>
                <a:spcPct val="0"/>
              </a:spcBef>
              <a:spcAft>
                <a:spcPct val="0"/>
              </a:spcAft>
              <a:buFont typeface="Wingdings" pitchFamily="2" charset="2"/>
              <a:buChar char="ü"/>
              <a:defRPr/>
            </a:pPr>
            <a:r>
              <a:rPr lang="sr-Cyrl-RS" sz="2400" b="1" dirty="0">
                <a:solidFill>
                  <a:srgbClr val="002060"/>
                </a:solidFill>
              </a:rPr>
              <a:t>Морталитет деце од 1 до 4 године</a:t>
            </a:r>
          </a:p>
          <a:p>
            <a:pPr marL="342900" indent="-342900" fontAlgn="base">
              <a:spcBef>
                <a:spcPct val="0"/>
              </a:spcBef>
              <a:spcAft>
                <a:spcPct val="0"/>
              </a:spcAft>
              <a:buFont typeface="Wingdings" pitchFamily="2" charset="2"/>
              <a:buChar char="ü"/>
              <a:defRPr/>
            </a:pPr>
            <a:r>
              <a:rPr lang="sr-Cyrl-RS" sz="2400" b="1" dirty="0">
                <a:solidFill>
                  <a:srgbClr val="002060"/>
                </a:solidFill>
              </a:rPr>
              <a:t>Морталитет деце до 5 године</a:t>
            </a:r>
          </a:p>
          <a:p>
            <a:pPr marL="342900" indent="-342900" fontAlgn="base">
              <a:spcBef>
                <a:spcPct val="0"/>
              </a:spcBef>
              <a:spcAft>
                <a:spcPct val="0"/>
              </a:spcAft>
              <a:buFont typeface="Wingdings" pitchFamily="2" charset="2"/>
              <a:buChar char="ü"/>
              <a:defRPr/>
            </a:pPr>
            <a:r>
              <a:rPr lang="sr-Cyrl-RS" sz="2400" b="1" dirty="0">
                <a:solidFill>
                  <a:srgbClr val="002060"/>
                </a:solidFill>
              </a:rPr>
              <a:t>Пропорционални морталитет деце до 5 године у укупном морталитету</a:t>
            </a:r>
          </a:p>
          <a:p>
            <a:pPr marL="342900" indent="-342900" fontAlgn="base">
              <a:spcBef>
                <a:spcPct val="0"/>
              </a:spcBef>
              <a:spcAft>
                <a:spcPct val="0"/>
              </a:spcAft>
              <a:buFont typeface="Wingdings" pitchFamily="2" charset="2"/>
              <a:buChar char="ü"/>
              <a:defRPr/>
            </a:pPr>
            <a:r>
              <a:rPr lang="sr-Cyrl-RS" sz="2400" b="1" dirty="0">
                <a:solidFill>
                  <a:srgbClr val="002060"/>
                </a:solidFill>
              </a:rPr>
              <a:t>Структура морбидитета</a:t>
            </a:r>
            <a:endParaRPr lang="en-US" sz="2400" b="1" dirty="0">
              <a:solidFill>
                <a:srgbClr val="002060"/>
              </a:solidFill>
            </a:endParaRPr>
          </a:p>
        </p:txBody>
      </p:sp>
    </p:spTree>
    <p:extLst>
      <p:ext uri="{BB962C8B-B14F-4D97-AF65-F5344CB8AC3E}">
        <p14:creationId xmlns:p14="http://schemas.microsoft.com/office/powerpoint/2010/main" val="565772648"/>
      </p:ext>
    </p:extLst>
  </p:cSld>
  <p:clrMapOvr>
    <a:masterClrMapping/>
  </p:clrMapOvr>
  <mc:AlternateContent xmlns:mc="http://schemas.openxmlformats.org/markup-compatibility/2006" xmlns:p14="http://schemas.microsoft.com/office/powerpoint/2010/main">
    <mc:Choice Requires="p14">
      <p:transition spd="slow" p14:dur="2000" advTm="22844"/>
    </mc:Choice>
    <mc:Fallback xmlns="">
      <p:transition spd="slow" advTm="22844"/>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z="1800" smtClean="0">
                <a:solidFill>
                  <a:schemeClr val="bg1"/>
                </a:solidFill>
                <a:latin typeface="Times New Roman" pitchFamily="18" charset="0"/>
                <a:cs typeface="Times New Roman" pitchFamily="18" charset="0"/>
              </a:rPr>
              <a:t>Стопа смртности деце до пет година живота (на 1000 живорођених) Република Србија, 1997-2016.</a:t>
            </a:r>
          </a:p>
        </p:txBody>
      </p:sp>
      <p:sp>
        <p:nvSpPr>
          <p:cNvPr id="5" name="Slide Number Placeholder 4"/>
          <p:cNvSpPr>
            <a:spLocks noGrp="1"/>
          </p:cNvSpPr>
          <p:nvPr>
            <p:ph type="sldNum" sz="quarter" idx="12"/>
          </p:nvPr>
        </p:nvSpPr>
        <p:spPr/>
        <p:txBody>
          <a:bodyPr/>
          <a:lstStyle/>
          <a:p>
            <a:pPr>
              <a:defRPr/>
            </a:pPr>
            <a:fld id="{9D5916A6-5739-4E0B-85D6-625BD1B65063}" type="slidenum">
              <a:rPr lang="en-US" smtClean="0">
                <a:solidFill>
                  <a:prstClr val="black">
                    <a:tint val="75000"/>
                  </a:prstClr>
                </a:solidFill>
              </a:rPr>
              <a:pPr>
                <a:defRPr/>
              </a:pPr>
              <a:t>37</a:t>
            </a:fld>
            <a:endParaRPr lang="en-US">
              <a:solidFill>
                <a:prstClr val="black">
                  <a:tint val="75000"/>
                </a:prstClr>
              </a:solidFill>
            </a:endParaRPr>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38917" name="Rectangle 6"/>
          <p:cNvSpPr>
            <a:spLocks noChangeArrowheads="1"/>
          </p:cNvSpPr>
          <p:nvPr/>
        </p:nvSpPr>
        <p:spPr bwMode="auto">
          <a:xfrm>
            <a:off x="755650" y="6237288"/>
            <a:ext cx="764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sz="2000" b="1" smtClean="0">
                <a:solidFill>
                  <a:prstClr val="white"/>
                </a:solidFill>
                <a:latin typeface="Times New Roman" pitchFamily="18" charset="0"/>
                <a:cs typeface="Times New Roman" pitchFamily="18" charset="0"/>
              </a:rPr>
              <a:t>Национални миленијумски циљ до 2015.год. 5/1000 живорођених</a:t>
            </a:r>
          </a:p>
        </p:txBody>
      </p:sp>
    </p:spTree>
    <p:extLst>
      <p:ext uri="{BB962C8B-B14F-4D97-AF65-F5344CB8AC3E}">
        <p14:creationId xmlns:p14="http://schemas.microsoft.com/office/powerpoint/2010/main" val="2336417556"/>
      </p:ext>
    </p:extLst>
  </p:cSld>
  <p:clrMapOvr>
    <a:masterClrMapping/>
  </p:clrMapOvr>
  <mc:AlternateContent xmlns:mc="http://schemas.openxmlformats.org/markup-compatibility/2006" xmlns:p14="http://schemas.microsoft.com/office/powerpoint/2010/main">
    <mc:Choice Requires="p14">
      <p:transition spd="slow" p14:dur="2000" advTm="37429"/>
    </mc:Choice>
    <mc:Fallback xmlns="">
      <p:transition spd="slow" advTm="37429"/>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476250"/>
            <a:ext cx="8229600" cy="941388"/>
          </a:xfrm>
        </p:spPr>
        <p:txBody>
          <a:bodyPr/>
          <a:lstStyle/>
          <a:p>
            <a:r>
              <a:rPr lang="en-US" sz="2200" b="1" smtClean="0">
                <a:solidFill>
                  <a:schemeClr val="bg1"/>
                </a:solidFill>
              </a:rPr>
              <a:t>Најчешћи узроци умиеања деце до5 година, РС, 2016. година </a:t>
            </a:r>
            <a:r>
              <a:rPr lang="sr-Cyrl-CS" b="1" smtClean="0">
                <a:solidFill>
                  <a:srgbClr val="FFFF00"/>
                </a:solidFill>
              </a:rPr>
              <a:t/>
            </a:r>
            <a:br>
              <a:rPr lang="sr-Cyrl-CS" b="1" smtClean="0">
                <a:solidFill>
                  <a:srgbClr val="FFFF00"/>
                </a:solidFill>
              </a:rPr>
            </a:br>
            <a:endParaRPr lang="en-US" smtClean="0"/>
          </a:p>
        </p:txBody>
      </p:sp>
      <p:sp>
        <p:nvSpPr>
          <p:cNvPr id="5" name="Slide Number Placeholder 4"/>
          <p:cNvSpPr>
            <a:spLocks noGrp="1"/>
          </p:cNvSpPr>
          <p:nvPr>
            <p:ph type="sldNum" sz="quarter" idx="12"/>
          </p:nvPr>
        </p:nvSpPr>
        <p:spPr/>
        <p:txBody>
          <a:bodyPr/>
          <a:lstStyle/>
          <a:p>
            <a:pPr>
              <a:defRPr/>
            </a:pPr>
            <a:fld id="{4B9ABF5F-ECAE-4388-B20F-78EF894DB22D}" type="slidenum">
              <a:rPr lang="en-US" smtClean="0">
                <a:solidFill>
                  <a:prstClr val="black">
                    <a:tint val="75000"/>
                  </a:prstClr>
                </a:solidFill>
              </a:rPr>
              <a:pPr>
                <a:defRPr/>
              </a:pPr>
              <a:t>38</a:t>
            </a:fld>
            <a:endParaRPr lang="en-US">
              <a:solidFill>
                <a:prstClr val="black">
                  <a:tint val="75000"/>
                </a:prstClr>
              </a:solidFill>
            </a:endParaRPr>
          </a:p>
        </p:txBody>
      </p:sp>
      <p:graphicFrame>
        <p:nvGraphicFramePr>
          <p:cNvPr id="6" name="Content Placeholder 6"/>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68041850"/>
      </p:ext>
    </p:extLst>
  </p:cSld>
  <p:clrMapOvr>
    <a:masterClrMapping/>
  </p:clrMapOvr>
  <mc:AlternateContent xmlns:mc="http://schemas.openxmlformats.org/markup-compatibility/2006" xmlns:p14="http://schemas.microsoft.com/office/powerpoint/2010/main">
    <mc:Choice Requires="p14">
      <p:transition spd="slow" p14:dur="2000" advTm="12815"/>
    </mc:Choice>
    <mc:Fallback xmlns="">
      <p:transition spd="slow" advTm="12815"/>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z="2200" b="1" smtClean="0">
                <a:solidFill>
                  <a:schemeClr val="bg1"/>
                </a:solidFill>
              </a:rPr>
              <a:t>Утврђена обољења и стања у служби за здравствену заштиту деце према групама МКБ10, Србија, 2016. година</a:t>
            </a:r>
          </a:p>
        </p:txBody>
      </p:sp>
      <p:sp>
        <p:nvSpPr>
          <p:cNvPr id="5" name="Slide Number Placeholder 4"/>
          <p:cNvSpPr>
            <a:spLocks noGrp="1"/>
          </p:cNvSpPr>
          <p:nvPr>
            <p:ph type="sldNum" sz="quarter" idx="12"/>
          </p:nvPr>
        </p:nvSpPr>
        <p:spPr/>
        <p:txBody>
          <a:bodyPr/>
          <a:lstStyle/>
          <a:p>
            <a:pPr>
              <a:defRPr/>
            </a:pPr>
            <a:fld id="{6583E855-DB78-4E9F-8352-27F1E216AF2D}" type="slidenum">
              <a:rPr lang="en-US" smtClean="0">
                <a:solidFill>
                  <a:prstClr val="black">
                    <a:tint val="75000"/>
                  </a:prstClr>
                </a:solidFill>
              </a:rPr>
              <a:pPr>
                <a:defRPr/>
              </a:pPr>
              <a:t>39</a:t>
            </a:fld>
            <a:endParaRPr lang="en-US">
              <a:solidFill>
                <a:prstClr val="black">
                  <a:tint val="75000"/>
                </a:prstClr>
              </a:solidFill>
            </a:endParaRPr>
          </a:p>
        </p:txBody>
      </p:sp>
      <p:pic>
        <p:nvPicPr>
          <p:cNvPr id="4096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68313" y="1600200"/>
            <a:ext cx="7920037" cy="4525963"/>
          </a:xfrm>
          <a:noFill/>
        </p:spPr>
      </p:pic>
    </p:spTree>
    <p:extLst>
      <p:ext uri="{BB962C8B-B14F-4D97-AF65-F5344CB8AC3E}">
        <p14:creationId xmlns:p14="http://schemas.microsoft.com/office/powerpoint/2010/main" val="102376188"/>
      </p:ext>
    </p:extLst>
  </p:cSld>
  <p:clrMapOvr>
    <a:masterClrMapping/>
  </p:clrMapOvr>
  <mc:AlternateContent xmlns:mc="http://schemas.openxmlformats.org/markup-compatibility/2006" xmlns:p14="http://schemas.microsoft.com/office/powerpoint/2010/main">
    <mc:Choice Requires="p14">
      <p:transition spd="slow" p14:dur="2000" advTm="25675"/>
    </mc:Choice>
    <mc:Fallback xmlns="">
      <p:transition spd="slow" advTm="25675"/>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000240"/>
            <a:ext cx="7715304" cy="430887"/>
          </a:xfrm>
          <a:prstGeom prst="rect">
            <a:avLst/>
          </a:prstGeom>
          <a:noFill/>
        </p:spPr>
        <p:txBody>
          <a:bodyPr wrap="square" rtlCol="0">
            <a:spAutoFit/>
          </a:bodyPr>
          <a:lstStyle/>
          <a:p>
            <a:pPr marL="457200" indent="-457200" algn="just">
              <a:buClr>
                <a:schemeClr val="accent3">
                  <a:lumMod val="60000"/>
                  <a:lumOff val="40000"/>
                </a:schemeClr>
              </a:buClr>
              <a:buFont typeface="Wingdings" pitchFamily="2" charset="2"/>
              <a:buChar char="Ø"/>
            </a:pPr>
            <a:endParaRPr lang="en-US" sz="2200">
              <a:latin typeface="Times New Roman" pitchFamily="18" charset="0"/>
              <a:cs typeface="Times New Roman" pitchFamily="18" charset="0"/>
            </a:endParaRPr>
          </a:p>
        </p:txBody>
      </p:sp>
      <p:sp>
        <p:nvSpPr>
          <p:cNvPr id="5" name="Rounded Rectangle 4"/>
          <p:cNvSpPr/>
          <p:nvPr/>
        </p:nvSpPr>
        <p:spPr>
          <a:xfrm>
            <a:off x="1547664" y="764704"/>
            <a:ext cx="4680520" cy="504056"/>
          </a:xfrm>
          <a:prstGeom prst="roundRect">
            <a:avLst/>
          </a:prstGeom>
          <a:no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2400" b="1" dirty="0" smtClean="0">
                <a:solidFill>
                  <a:schemeClr val="tx1"/>
                </a:solidFill>
                <a:latin typeface="Times New Roman" pitchFamily="18" charset="0"/>
                <a:cs typeface="Times New Roman" pitchFamily="18" charset="0"/>
              </a:rPr>
              <a:t>Вулнерабилна популација</a:t>
            </a:r>
            <a:endParaRPr lang="en-US" sz="2400" b="1" dirty="0">
              <a:solidFill>
                <a:schemeClr val="tx1"/>
              </a:solidFill>
              <a:latin typeface="Times New Roman" pitchFamily="18" charset="0"/>
              <a:cs typeface="Times New Roman" pitchFamily="18" charset="0"/>
            </a:endParaRPr>
          </a:p>
        </p:txBody>
      </p:sp>
      <p:sp>
        <p:nvSpPr>
          <p:cNvPr id="9" name="TextBox 8"/>
          <p:cNvSpPr txBox="1"/>
          <p:nvPr/>
        </p:nvSpPr>
        <p:spPr>
          <a:xfrm>
            <a:off x="203200" y="1715785"/>
            <a:ext cx="5149806" cy="4493538"/>
          </a:xfrm>
          <a:prstGeom prst="rect">
            <a:avLst/>
          </a:prstGeom>
          <a:noFill/>
        </p:spPr>
        <p:txBody>
          <a:bodyPr wrap="square" lIns="72000" rtlCol="0">
            <a:spAutoFit/>
          </a:bodyPr>
          <a:lstStyle/>
          <a:p>
            <a:pPr algn="just">
              <a:buClr>
                <a:schemeClr val="accent3">
                  <a:lumMod val="60000"/>
                  <a:lumOff val="40000"/>
                </a:schemeClr>
              </a:buClr>
              <a:buFont typeface="Wingdings" pitchFamily="2" charset="2"/>
              <a:buChar char="Ø"/>
            </a:pPr>
            <a:r>
              <a:rPr lang="sr-Latn-RS" sz="2200" dirty="0" smtClean="0">
                <a:latin typeface="Times New Roman" pitchFamily="18" charset="0"/>
                <a:cs typeface="Times New Roman" pitchFamily="18" charset="0"/>
              </a:rPr>
              <a:t> </a:t>
            </a:r>
            <a:r>
              <a:rPr lang="sr-Cyrl-RS" sz="2200" dirty="0">
                <a:latin typeface="Times New Roman" pitchFamily="18" charset="0"/>
                <a:cs typeface="Times New Roman" pitchFamily="18" charset="0"/>
              </a:rPr>
              <a:t>Различите дефиниције у различитим срединама и за различите сврхе, најчешће у односу на неке основне карактеристике</a:t>
            </a:r>
            <a:r>
              <a:rPr lang="en-US" sz="2200" dirty="0" smtClean="0">
                <a:latin typeface="Times New Roman" pitchFamily="18" charset="0"/>
                <a:cs typeface="Times New Roman" pitchFamily="18" charset="0"/>
              </a:rPr>
              <a:t>:</a:t>
            </a:r>
            <a:endParaRPr lang="sr-Latn-RS" sz="2200" dirty="0" smtClean="0">
              <a:latin typeface="Times New Roman" pitchFamily="18" charset="0"/>
              <a:cs typeface="Times New Roman" pitchFamily="18" charset="0"/>
            </a:endParaRPr>
          </a:p>
          <a:p>
            <a:pPr algn="just">
              <a:buClr>
                <a:schemeClr val="accent3">
                  <a:lumMod val="60000"/>
                  <a:lumOff val="40000"/>
                </a:schemeClr>
              </a:buClr>
            </a:pPr>
            <a:endParaRPr lang="sr-Latn-RS" sz="2200" dirty="0" smtClean="0">
              <a:latin typeface="Times New Roman" pitchFamily="18" charset="0"/>
              <a:cs typeface="Times New Roman" pitchFamily="18" charset="0"/>
            </a:endParaRP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године </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пол</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здравствено стање</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облици понашања, посебно ризичног</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финансијски услови</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место боравка</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етничко порекло</a:t>
            </a:r>
            <a:endParaRPr lang="en-US" sz="2200" dirty="0" smtClean="0">
              <a:latin typeface="Times New Roman" pitchFamily="18" charset="0"/>
              <a:cs typeface="Times New Roman" pitchFamily="18" charset="0"/>
            </a:endParaRPr>
          </a:p>
          <a:p>
            <a:pPr marL="342900" indent="-342900">
              <a:buClr>
                <a:schemeClr val="accent3">
                  <a:lumMod val="60000"/>
                  <a:lumOff val="40000"/>
                </a:schemeClr>
              </a:buClr>
              <a:buFont typeface="Wingdings" pitchFamily="2" charset="2"/>
              <a:buChar char="ü"/>
            </a:pPr>
            <a:endParaRPr lang="en-US" sz="2200" dirty="0" smtClean="0">
              <a:latin typeface="Times New Roman" pitchFamily="18" charset="0"/>
              <a:cs typeface="Times New Roman" pitchFamily="18" charset="0"/>
            </a:endParaRPr>
          </a:p>
        </p:txBody>
      </p:sp>
      <p:sp>
        <p:nvSpPr>
          <p:cNvPr id="3" name="TextBox 2"/>
          <p:cNvSpPr txBox="1"/>
          <p:nvPr/>
        </p:nvSpPr>
        <p:spPr>
          <a:xfrm>
            <a:off x="5586286" y="2370360"/>
            <a:ext cx="3312368" cy="4493538"/>
          </a:xfrm>
          <a:prstGeom prst="rect">
            <a:avLst/>
          </a:prstGeom>
          <a:noFill/>
        </p:spPr>
        <p:txBody>
          <a:bodyPr wrap="square" rtlCol="0">
            <a:spAutoFit/>
          </a:bodyPr>
          <a:lstStyle/>
          <a:p>
            <a:r>
              <a:rPr lang="sr-Latn-R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Најчешће</a:t>
            </a:r>
            <a:r>
              <a:rPr lang="en-US" sz="2200" dirty="0" smtClean="0">
                <a:latin typeface="Times New Roman" pitchFamily="18" charset="0"/>
                <a:cs typeface="Times New Roman" pitchFamily="18" charset="0"/>
              </a:rPr>
              <a:t> :</a:t>
            </a:r>
            <a:endParaRPr lang="sr-Latn-RS" sz="2200" dirty="0" smtClean="0">
              <a:latin typeface="Times New Roman" pitchFamily="18" charset="0"/>
              <a:cs typeface="Times New Roman" pitchFamily="18" charset="0"/>
            </a:endParaRPr>
          </a:p>
          <a:p>
            <a:endParaRPr lang="en-US" sz="2200" dirty="0">
              <a:latin typeface="Times New Roman" pitchFamily="18" charset="0"/>
              <a:cs typeface="Times New Roman" pitchFamily="18" charset="0"/>
            </a:endParaRP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деца, млади</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особе са инвалидитетом</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Роми</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стари</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жене</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различите сексуалне оријентације</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нека обољења</a:t>
            </a:r>
          </a:p>
          <a:p>
            <a:pPr marL="342900" indent="-342900">
              <a:buClr>
                <a:schemeClr val="accent3">
                  <a:lumMod val="60000"/>
                  <a:lumOff val="40000"/>
                </a:schemeClr>
              </a:buClr>
              <a:buFont typeface="Wingdings" pitchFamily="2" charset="2"/>
              <a:buChar char="ü"/>
            </a:pPr>
            <a:r>
              <a:rPr lang="sr-Cyrl-RS" sz="2200" dirty="0">
                <a:latin typeface="Times New Roman" pitchFamily="18" charset="0"/>
                <a:cs typeface="Times New Roman" pitchFamily="18" charset="0"/>
              </a:rPr>
              <a:t>избеглице и расељена лица</a:t>
            </a:r>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val="1297609373"/>
      </p:ext>
    </p:extLst>
  </p:cSld>
  <p:clrMapOvr>
    <a:masterClrMapping/>
  </p:clrMapOvr>
  <mc:AlternateContent xmlns:mc="http://schemas.openxmlformats.org/markup-compatibility/2006" xmlns:p14="http://schemas.microsoft.com/office/powerpoint/2010/main">
    <mc:Choice Requires="p14">
      <p:transition spd="slow" p14:dur="2000" advTm="31509"/>
    </mc:Choice>
    <mc:Fallback xmlns="">
      <p:transition spd="slow" advTm="31509"/>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590550" y="1557338"/>
            <a:ext cx="8229600" cy="1143000"/>
          </a:xfrm>
        </p:spPr>
        <p:txBody>
          <a:bodyPr/>
          <a:lstStyle/>
          <a:p>
            <a:pPr eaLnBrk="1" hangingPunct="1">
              <a:defRPr/>
            </a:pPr>
            <a:r>
              <a:rPr lang="sr-Cyrl-CS" b="1" smtClean="0">
                <a:solidFill>
                  <a:srgbClr val="FFFF00"/>
                </a:solidFill>
                <a:effectLst>
                  <a:outerShdw blurRad="38100" dist="38100" dir="2700000" algn="tl">
                    <a:srgbClr val="C0C0C0"/>
                  </a:outerShdw>
                </a:effectLst>
              </a:rPr>
              <a:t>Промоција, заштита и унапређење здравља школске деце</a:t>
            </a:r>
            <a:endParaRPr lang="sr-Latn-CS" b="1" smtClean="0">
              <a:solidFill>
                <a:srgbClr val="FFFF00"/>
              </a:solidFill>
              <a:effectLst>
                <a:outerShdw blurRad="38100" dist="38100" dir="2700000" algn="tl">
                  <a:srgbClr val="C0C0C0"/>
                </a:outerShdw>
              </a:effectLst>
            </a:endParaRPr>
          </a:p>
        </p:txBody>
      </p:sp>
      <p:sp>
        <p:nvSpPr>
          <p:cNvPr id="2051" name="Content Placeholder 3"/>
          <p:cNvSpPr>
            <a:spLocks noGrp="1"/>
          </p:cNvSpPr>
          <p:nvPr>
            <p:ph idx="1"/>
          </p:nvPr>
        </p:nvSpPr>
        <p:spPr/>
        <p:txBody>
          <a:bodyPr/>
          <a:lstStyle/>
          <a:p>
            <a:endParaRPr lang="en-US" smtClean="0"/>
          </a:p>
        </p:txBody>
      </p:sp>
    </p:spTree>
    <p:extLst>
      <p:ext uri="{BB962C8B-B14F-4D97-AF65-F5344CB8AC3E}">
        <p14:creationId xmlns:p14="http://schemas.microsoft.com/office/powerpoint/2010/main" val="3567531733"/>
      </p:ext>
    </p:extLst>
  </p:cSld>
  <p:clrMapOvr>
    <a:masterClrMapping/>
  </p:clrMapOvr>
  <mc:AlternateContent xmlns:mc="http://schemas.openxmlformats.org/markup-compatibility/2006" xmlns:p14="http://schemas.microsoft.com/office/powerpoint/2010/main">
    <mc:Choice Requires="p14">
      <p:transition spd="slow" p14:dur="2000" advTm="7202"/>
    </mc:Choice>
    <mc:Fallback xmlns="">
      <p:transition spd="slow" advTm="7202"/>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fade">
                                      <p:cBhvr>
                                        <p:cTn id="7" dur="1600" decel="100000"/>
                                        <p:tgtEl>
                                          <p:spTgt spid="13316"/>
                                        </p:tgtEl>
                                      </p:cBhvr>
                                    </p:animEffect>
                                    <p:anim calcmode="lin" valueType="num">
                                      <p:cBhvr>
                                        <p:cTn id="8" dur="1600" decel="100000" fill="hold"/>
                                        <p:tgtEl>
                                          <p:spTgt spid="13316"/>
                                        </p:tgtEl>
                                        <p:attrNameLst>
                                          <p:attrName>style.rotation</p:attrName>
                                        </p:attrNameLst>
                                      </p:cBhvr>
                                      <p:tavLst>
                                        <p:tav tm="0">
                                          <p:val>
                                            <p:fltVal val="-90"/>
                                          </p:val>
                                        </p:tav>
                                        <p:tav tm="100000">
                                          <p:val>
                                            <p:fltVal val="0"/>
                                          </p:val>
                                        </p:tav>
                                      </p:tavLst>
                                    </p:anim>
                                    <p:anim calcmode="lin" valueType="num">
                                      <p:cBhvr>
                                        <p:cTn id="9" dur="1600" decel="100000" fill="hold"/>
                                        <p:tgtEl>
                                          <p:spTgt spid="13316"/>
                                        </p:tgtEl>
                                        <p:attrNameLst>
                                          <p:attrName>ppt_x</p:attrName>
                                        </p:attrNameLst>
                                      </p:cBhvr>
                                      <p:tavLst>
                                        <p:tav tm="0">
                                          <p:val>
                                            <p:strVal val="#ppt_x+0.4"/>
                                          </p:val>
                                        </p:tav>
                                        <p:tav tm="100000">
                                          <p:val>
                                            <p:strVal val="#ppt_x-0.05"/>
                                          </p:val>
                                        </p:tav>
                                      </p:tavLst>
                                    </p:anim>
                                    <p:anim calcmode="lin" valueType="num">
                                      <p:cBhvr>
                                        <p:cTn id="10" dur="1600" decel="100000" fill="hold"/>
                                        <p:tgtEl>
                                          <p:spTgt spid="13316"/>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13316"/>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1331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4213" y="0"/>
            <a:ext cx="8229600" cy="1143000"/>
          </a:xfrm>
        </p:spPr>
        <p:txBody>
          <a:bodyPr/>
          <a:lstStyle/>
          <a:p>
            <a:pPr eaLnBrk="1" hangingPunct="1"/>
            <a:r>
              <a:rPr lang="sr-Cyrl-CS" b="1" smtClean="0">
                <a:solidFill>
                  <a:srgbClr val="FFFF00"/>
                </a:solidFill>
              </a:rPr>
              <a:t>Дефиниција популације</a:t>
            </a:r>
            <a:r>
              <a:rPr lang="fr-FR" b="1" smtClean="0">
                <a:solidFill>
                  <a:srgbClr val="FFFF00"/>
                </a:solidFill>
              </a:rPr>
              <a:t/>
            </a:r>
            <a:br>
              <a:rPr lang="fr-FR" b="1" smtClean="0">
                <a:solidFill>
                  <a:srgbClr val="FFFF00"/>
                </a:solidFill>
              </a:rPr>
            </a:br>
            <a:endParaRPr lang="sr-Latn-CS" b="1" smtClean="0">
              <a:solidFill>
                <a:srgbClr val="FFFF00"/>
              </a:solidFill>
            </a:endParaRPr>
          </a:p>
        </p:txBody>
      </p:sp>
      <p:sp>
        <p:nvSpPr>
          <p:cNvPr id="12291" name="Rectangle 3"/>
          <p:cNvSpPr>
            <a:spLocks noGrp="1" noChangeArrowheads="1"/>
          </p:cNvSpPr>
          <p:nvPr>
            <p:ph type="body" idx="1"/>
          </p:nvPr>
        </p:nvSpPr>
        <p:spPr>
          <a:xfrm>
            <a:off x="1116013" y="3789363"/>
            <a:ext cx="8229600" cy="2735262"/>
          </a:xfrm>
        </p:spPr>
        <p:txBody>
          <a:bodyPr/>
          <a:lstStyle/>
          <a:p>
            <a:pPr eaLnBrk="1" hangingPunct="1">
              <a:defRPr/>
            </a:pPr>
            <a:r>
              <a:rPr lang="en-US" sz="3600" b="1" smtClean="0">
                <a:solidFill>
                  <a:srgbClr val="FFFF00"/>
                </a:solidFill>
              </a:rPr>
              <a:t>Млади људи, по дефиницији УН, представљају будућност сваког</a:t>
            </a:r>
            <a:r>
              <a:rPr lang="sr-Cyrl-CS" sz="3600" b="1" smtClean="0">
                <a:solidFill>
                  <a:srgbClr val="FFFF00"/>
                </a:solidFill>
              </a:rPr>
              <a:t> </a:t>
            </a:r>
            <a:r>
              <a:rPr lang="en-US" sz="3600" b="1" smtClean="0">
                <a:solidFill>
                  <a:srgbClr val="FFFF00"/>
                </a:solidFill>
              </a:rPr>
              <a:t>друштва и они су најисплативија дугорочна инвестиција.</a:t>
            </a:r>
            <a:endParaRPr lang="sr-Cyrl-CS" sz="3600" b="1" smtClean="0">
              <a:solidFill>
                <a:srgbClr val="FFFF00"/>
              </a:solidFill>
            </a:endParaRPr>
          </a:p>
          <a:p>
            <a:pPr eaLnBrk="1" hangingPunct="1">
              <a:defRPr/>
            </a:pPr>
            <a:endParaRPr lang="sr-Cyrl-CS" sz="3600" b="1" smtClean="0">
              <a:solidFill>
                <a:srgbClr val="FFFF00"/>
              </a:solidFill>
            </a:endParaRPr>
          </a:p>
          <a:p>
            <a:pPr eaLnBrk="1" hangingPunct="1">
              <a:spcBef>
                <a:spcPct val="0"/>
              </a:spcBef>
              <a:buFontTx/>
              <a:buNone/>
              <a:defRPr/>
            </a:pPr>
            <a:endParaRPr lang="sr-Cyrl-CS" sz="3600" b="1" smtClean="0">
              <a:solidFill>
                <a:srgbClr val="FFFF00"/>
              </a:solidFill>
              <a:effectLst>
                <a:outerShdw blurRad="38100" dist="38100" dir="2700000" algn="tl">
                  <a:srgbClr val="C0C0C0"/>
                </a:outerShdw>
              </a:effectLst>
            </a:endParaRPr>
          </a:p>
          <a:p>
            <a:pPr eaLnBrk="1" hangingPunct="1">
              <a:lnSpc>
                <a:spcPct val="140000"/>
              </a:lnSpc>
              <a:defRPr/>
            </a:pPr>
            <a:endParaRPr lang="sr-Latn-CS" sz="3600" b="1" smtClean="0">
              <a:solidFill>
                <a:srgbClr val="FFFF00"/>
              </a:solidFill>
              <a:effectLst>
                <a:outerShdw blurRad="38100" dist="38100" dir="2700000" algn="tl">
                  <a:srgbClr val="C0C0C0"/>
                </a:outerShdw>
              </a:effectLst>
            </a:endParaRPr>
          </a:p>
        </p:txBody>
      </p:sp>
      <p:pic>
        <p:nvPicPr>
          <p:cNvPr id="12293" name="Picture 6" descr="Picture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0713"/>
            <a:ext cx="2857500"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9878230"/>
      </p:ext>
    </p:extLst>
  </p:cSld>
  <p:clrMapOvr>
    <a:masterClrMapping/>
  </p:clrMapOvr>
  <mc:AlternateContent xmlns:mc="http://schemas.openxmlformats.org/markup-compatibility/2006" xmlns:p14="http://schemas.microsoft.com/office/powerpoint/2010/main">
    <mc:Choice Requires="p14">
      <p:transition spd="slow" p14:dur="2000" advTm="11700"/>
    </mc:Choice>
    <mc:Fallback xmlns="">
      <p:transition spd="slow" advTm="117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slide(fromBottom)">
                                      <p:cBhvr>
                                        <p:cTn id="7" dur="2000"/>
                                        <p:tgtEl>
                                          <p:spTgt spid="12291">
                                            <p:txEl>
                                              <p:pRg st="0" end="0"/>
                                            </p:txEl>
                                          </p:spTgt>
                                        </p:tgtEl>
                                      </p:cBhvr>
                                    </p:animEffect>
                                  </p:childTnLst>
                                </p:cTn>
                              </p:par>
                            </p:childTnLst>
                          </p:cTn>
                        </p:par>
                        <p:par>
                          <p:cTn id="8" fill="hold" nodeType="afterGroup">
                            <p:stCondLst>
                              <p:cond delay="2000"/>
                            </p:stCondLst>
                            <p:childTnLst>
                              <p:par>
                                <p:cTn id="9" presetID="4" presetClass="entr" presetSubtype="16" fill="hold" nodeType="afterEffect">
                                  <p:stCondLst>
                                    <p:cond delay="0"/>
                                  </p:stCondLst>
                                  <p:childTnLst>
                                    <p:set>
                                      <p:cBhvr>
                                        <p:cTn id="10" dur="1" fill="hold">
                                          <p:stCondLst>
                                            <p:cond delay="0"/>
                                          </p:stCondLst>
                                        </p:cTn>
                                        <p:tgtEl>
                                          <p:spTgt spid="12293"/>
                                        </p:tgtEl>
                                        <p:attrNameLst>
                                          <p:attrName>style.visibility</p:attrName>
                                        </p:attrNameLst>
                                      </p:cBhvr>
                                      <p:to>
                                        <p:strVal val="visible"/>
                                      </p:to>
                                    </p:set>
                                    <p:animEffect transition="in" filter="box(in)">
                                      <p:cBhvr>
                                        <p:cTn id="11"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179388" y="0"/>
            <a:ext cx="8785225" cy="7048500"/>
          </a:xfrm>
          <a:prstGeom prst="rect">
            <a:avLst/>
          </a:prstGeom>
          <a:noFill/>
          <a:ln w="9525">
            <a:noFill/>
            <a:miter lim="800000"/>
            <a:headEnd/>
            <a:tailEnd/>
          </a:ln>
          <a:effectLst/>
        </p:spPr>
        <p:txBody>
          <a:bodyPr>
            <a:spAutoFit/>
          </a:bodyPr>
          <a:lstStyle/>
          <a:p>
            <a:pPr fontAlgn="base">
              <a:spcBef>
                <a:spcPct val="0"/>
              </a:spcBef>
              <a:spcAft>
                <a:spcPct val="0"/>
              </a:spcAft>
              <a:defRPr/>
            </a:pPr>
            <a:r>
              <a:rPr lang="sr-Cyrl-CS" sz="4400" b="1" dirty="0">
                <a:solidFill>
                  <a:srgbClr val="FFFF00"/>
                </a:solidFill>
              </a:rPr>
              <a:t>Организација здравствене заштите деце и омладине</a:t>
            </a:r>
          </a:p>
          <a:p>
            <a:pPr fontAlgn="base">
              <a:spcBef>
                <a:spcPct val="0"/>
              </a:spcBef>
              <a:spcAft>
                <a:spcPct val="0"/>
              </a:spcAft>
              <a:defRPr/>
            </a:pPr>
            <a:endParaRPr lang="sr-Latn-CS" sz="4400" b="1" dirty="0">
              <a:solidFill>
                <a:srgbClr val="FFFF00"/>
              </a:solidFill>
              <a:effectLst>
                <a:outerShdw blurRad="38100" dist="38100" dir="2700000" algn="tl">
                  <a:srgbClr val="C0C0C0"/>
                </a:outerShdw>
              </a:effectLst>
            </a:endParaRPr>
          </a:p>
          <a:p>
            <a:pPr fontAlgn="base">
              <a:spcBef>
                <a:spcPct val="0"/>
              </a:spcBef>
              <a:spcAft>
                <a:spcPct val="0"/>
              </a:spcAft>
              <a:buClr>
                <a:srgbClr val="CC00CC"/>
              </a:buClr>
              <a:buFont typeface="Wingdings" pitchFamily="2" charset="2"/>
              <a:buNone/>
              <a:defRPr/>
            </a:pPr>
            <a:r>
              <a:rPr lang="sr-Cyrl-CS" sz="3200" b="1" dirty="0">
                <a:solidFill>
                  <a:srgbClr val="FFFF00"/>
                </a:solidFill>
              </a:rPr>
              <a:t>Закон о здравственој заштити- обезбеђивање здравствене заштите групацији становништва које су изложене повећаном ризику обољевања, пре свега:</a:t>
            </a:r>
            <a:endParaRPr lang="sr-Latn-CS" sz="3200" b="1" dirty="0">
              <a:solidFill>
                <a:srgbClr val="FFFF00"/>
              </a:solidFill>
            </a:endParaRPr>
          </a:p>
          <a:p>
            <a:pPr fontAlgn="base">
              <a:spcBef>
                <a:spcPct val="0"/>
              </a:spcBef>
              <a:spcAft>
                <a:spcPct val="0"/>
              </a:spcAft>
              <a:buClr>
                <a:srgbClr val="CC00CC"/>
              </a:buClr>
              <a:buFont typeface="Wingdings" pitchFamily="2" charset="2"/>
              <a:buNone/>
              <a:defRPr/>
            </a:pPr>
            <a:r>
              <a:rPr lang="sr-Cyrl-CS" sz="3200" b="1" dirty="0">
                <a:solidFill>
                  <a:srgbClr val="FFFF00"/>
                </a:solidFill>
              </a:rPr>
              <a:t/>
            </a:r>
            <a:br>
              <a:rPr lang="sr-Cyrl-CS" sz="3200" b="1" dirty="0">
                <a:solidFill>
                  <a:srgbClr val="FFFF00"/>
                </a:solidFill>
              </a:rPr>
            </a:br>
            <a:r>
              <a:rPr lang="sr-Cyrl-CS" sz="3200" b="1" dirty="0">
                <a:solidFill>
                  <a:srgbClr val="FFFF00"/>
                </a:solidFill>
              </a:rPr>
              <a:t>-деци до навршених 15 година живота, школској деци и студентима до краја прописаног школовања, а најкасније до 26 године живота.</a:t>
            </a:r>
            <a:br>
              <a:rPr lang="sr-Cyrl-CS" sz="3200" b="1" dirty="0">
                <a:solidFill>
                  <a:srgbClr val="FFFF00"/>
                </a:solidFill>
              </a:rPr>
            </a:br>
            <a:endParaRPr lang="sr-Latn-CS" sz="3200" b="1" dirty="0">
              <a:solidFill>
                <a:srgbClr val="FFFF00"/>
              </a:solidFill>
            </a:endParaRPr>
          </a:p>
        </p:txBody>
      </p:sp>
    </p:spTree>
    <p:extLst>
      <p:ext uri="{BB962C8B-B14F-4D97-AF65-F5344CB8AC3E}">
        <p14:creationId xmlns:p14="http://schemas.microsoft.com/office/powerpoint/2010/main" val="3877014997"/>
      </p:ext>
    </p:extLst>
  </p:cSld>
  <p:clrMapOvr>
    <a:masterClrMapping/>
  </p:clrMapOvr>
  <mc:AlternateContent xmlns:mc="http://schemas.openxmlformats.org/markup-compatibility/2006" xmlns:p14="http://schemas.microsoft.com/office/powerpoint/2010/main">
    <mc:Choice Requires="p14">
      <p:transition spd="slow" p14:dur="2000" advTm="19908"/>
    </mc:Choice>
    <mc:Fallback xmlns="">
      <p:transition spd="slow" advTm="19908"/>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slide(fromBottom)">
                                      <p:cBhvr>
                                        <p:cTn id="7" dur="2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79388" y="0"/>
            <a:ext cx="8785225" cy="6062663"/>
          </a:xfrm>
          <a:prstGeom prst="rect">
            <a:avLst/>
          </a:prstGeom>
          <a:noFill/>
          <a:ln w="9525">
            <a:noFill/>
            <a:miter lim="800000"/>
            <a:headEnd/>
            <a:tailEnd/>
          </a:ln>
          <a:effectLst/>
        </p:spPr>
        <p:txBody>
          <a:bodyPr>
            <a:spAutoFit/>
          </a:bodyPr>
          <a:lstStyle/>
          <a:p>
            <a:pPr fontAlgn="base">
              <a:spcBef>
                <a:spcPct val="0"/>
              </a:spcBef>
              <a:spcAft>
                <a:spcPct val="0"/>
              </a:spcAft>
              <a:defRPr/>
            </a:pPr>
            <a:r>
              <a:rPr lang="sr-Cyrl-CS" sz="4400" b="1" dirty="0">
                <a:solidFill>
                  <a:srgbClr val="FFFF00"/>
                </a:solidFill>
              </a:rPr>
              <a:t>Организација здравствене заштите деце и омладине</a:t>
            </a:r>
          </a:p>
          <a:p>
            <a:pPr fontAlgn="base">
              <a:spcBef>
                <a:spcPct val="0"/>
              </a:spcBef>
              <a:spcAft>
                <a:spcPct val="0"/>
              </a:spcAft>
              <a:defRPr/>
            </a:pPr>
            <a:endParaRPr lang="sr-Latn-CS" sz="4400" b="1" dirty="0">
              <a:solidFill>
                <a:srgbClr val="FFFF00"/>
              </a:solidFill>
              <a:effectLst>
                <a:outerShdw blurRad="38100" dist="38100" dir="2700000" algn="tl">
                  <a:srgbClr val="C0C0C0"/>
                </a:outerShdw>
              </a:effectLst>
            </a:endParaRPr>
          </a:p>
          <a:p>
            <a:pPr fontAlgn="base">
              <a:spcBef>
                <a:spcPct val="0"/>
              </a:spcBef>
              <a:spcAft>
                <a:spcPct val="0"/>
              </a:spcAft>
              <a:buClr>
                <a:srgbClr val="CC00CC"/>
              </a:buClr>
              <a:buFont typeface="Arial" charset="0"/>
              <a:buNone/>
              <a:defRPr/>
            </a:pPr>
            <a:r>
              <a:rPr lang="en-US" sz="3200" b="1" dirty="0" err="1">
                <a:solidFill>
                  <a:srgbClr val="FFFF00"/>
                </a:solidFill>
              </a:rPr>
              <a:t>Законом</a:t>
            </a:r>
            <a:r>
              <a:rPr lang="en-US" sz="3200" b="1" dirty="0">
                <a:solidFill>
                  <a:srgbClr val="FFFF00"/>
                </a:solidFill>
              </a:rPr>
              <a:t> </a:t>
            </a:r>
            <a:r>
              <a:rPr lang="sr-Cyrl-CS" sz="3200" b="1" dirty="0">
                <a:solidFill>
                  <a:srgbClr val="FFFF00"/>
                </a:solidFill>
              </a:rPr>
              <a:t>о здрав. зашт. </a:t>
            </a:r>
            <a:r>
              <a:rPr lang="en-US" sz="3200" b="1" dirty="0">
                <a:solidFill>
                  <a:srgbClr val="FFFF00"/>
                </a:solidFill>
              </a:rPr>
              <a:t>и </a:t>
            </a:r>
            <a:r>
              <a:rPr lang="en-US" sz="3200" b="1" dirty="0" err="1">
                <a:solidFill>
                  <a:srgbClr val="FFFF00"/>
                </a:solidFill>
              </a:rPr>
              <a:t>Законом</a:t>
            </a:r>
            <a:r>
              <a:rPr lang="en-US" sz="3200" b="1" dirty="0">
                <a:solidFill>
                  <a:srgbClr val="FFFF00"/>
                </a:solidFill>
              </a:rPr>
              <a:t> о </a:t>
            </a:r>
            <a:r>
              <a:rPr lang="en-US" sz="3200" b="1" dirty="0" err="1">
                <a:solidFill>
                  <a:srgbClr val="FFFF00"/>
                </a:solidFill>
              </a:rPr>
              <a:t>здрав</a:t>
            </a:r>
            <a:r>
              <a:rPr lang="en-US" sz="3200" b="1" dirty="0">
                <a:solidFill>
                  <a:srgbClr val="FFFF00"/>
                </a:solidFill>
              </a:rPr>
              <a:t> </a:t>
            </a:r>
            <a:r>
              <a:rPr lang="en-US" sz="3200" b="1" dirty="0" err="1">
                <a:solidFill>
                  <a:srgbClr val="FFFF00"/>
                </a:solidFill>
              </a:rPr>
              <a:t>осигурању</a:t>
            </a:r>
            <a:r>
              <a:rPr lang="en-US" sz="3200" b="1" dirty="0">
                <a:solidFill>
                  <a:srgbClr val="FFFF00"/>
                </a:solidFill>
              </a:rPr>
              <a:t> </a:t>
            </a:r>
            <a:r>
              <a:rPr lang="en-US" sz="3200" b="1" dirty="0" err="1">
                <a:solidFill>
                  <a:srgbClr val="FFFF00"/>
                </a:solidFill>
              </a:rPr>
              <a:t>утврђени</a:t>
            </a:r>
            <a:r>
              <a:rPr lang="en-US" sz="3200" b="1" dirty="0">
                <a:solidFill>
                  <a:srgbClr val="FFFF00"/>
                </a:solidFill>
              </a:rPr>
              <a:t> </a:t>
            </a:r>
            <a:r>
              <a:rPr lang="en-US" sz="3200" b="1" dirty="0" err="1">
                <a:solidFill>
                  <a:srgbClr val="FFFF00"/>
                </a:solidFill>
              </a:rPr>
              <a:t>су</a:t>
            </a:r>
            <a:r>
              <a:rPr lang="en-US" sz="3200" b="1" dirty="0">
                <a:solidFill>
                  <a:srgbClr val="FFFF00"/>
                </a:solidFill>
              </a:rPr>
              <a:t> </a:t>
            </a:r>
            <a:r>
              <a:rPr lang="en-US" sz="3200" b="1" i="1" dirty="0" err="1">
                <a:solidFill>
                  <a:srgbClr val="FFFF00"/>
                </a:solidFill>
              </a:rPr>
              <a:t>услови</a:t>
            </a:r>
            <a:r>
              <a:rPr lang="en-US" sz="3200" b="1" dirty="0">
                <a:solidFill>
                  <a:srgbClr val="FFFF00"/>
                </a:solidFill>
              </a:rPr>
              <a:t> </a:t>
            </a:r>
            <a:r>
              <a:rPr lang="en-US" sz="3200" b="1" dirty="0" err="1">
                <a:solidFill>
                  <a:srgbClr val="FFFF00"/>
                </a:solidFill>
              </a:rPr>
              <a:t>за</a:t>
            </a:r>
            <a:r>
              <a:rPr lang="en-US" sz="3200" b="1" dirty="0">
                <a:solidFill>
                  <a:srgbClr val="FFFF00"/>
                </a:solidFill>
              </a:rPr>
              <a:t> </a:t>
            </a:r>
            <a:r>
              <a:rPr lang="en-US" sz="3200" b="1" dirty="0" err="1">
                <a:solidFill>
                  <a:srgbClr val="FFFF00"/>
                </a:solidFill>
              </a:rPr>
              <a:t>обезбеђивање</a:t>
            </a:r>
            <a:r>
              <a:rPr lang="en-US" sz="3200" b="1" dirty="0">
                <a:solidFill>
                  <a:srgbClr val="FFFF00"/>
                </a:solidFill>
              </a:rPr>
              <a:t> </a:t>
            </a:r>
            <a:r>
              <a:rPr lang="en-US" sz="3200" b="1" dirty="0" err="1">
                <a:solidFill>
                  <a:srgbClr val="FFFF00"/>
                </a:solidFill>
              </a:rPr>
              <a:t>здравствене</a:t>
            </a:r>
            <a:r>
              <a:rPr lang="en-US" sz="3200" b="1" dirty="0">
                <a:solidFill>
                  <a:srgbClr val="FFFF00"/>
                </a:solidFill>
              </a:rPr>
              <a:t> </a:t>
            </a:r>
            <a:r>
              <a:rPr lang="en-US" sz="3200" b="1" dirty="0" err="1">
                <a:solidFill>
                  <a:srgbClr val="FFFF00"/>
                </a:solidFill>
              </a:rPr>
              <a:t>заштите</a:t>
            </a:r>
            <a:r>
              <a:rPr lang="en-US" sz="3200" b="1" dirty="0">
                <a:solidFill>
                  <a:srgbClr val="FFFF00"/>
                </a:solidFill>
              </a:rPr>
              <a:t> </a:t>
            </a:r>
            <a:r>
              <a:rPr lang="en-US" sz="3200" b="1" dirty="0" err="1">
                <a:solidFill>
                  <a:srgbClr val="FFFF00"/>
                </a:solidFill>
              </a:rPr>
              <a:t>деце</a:t>
            </a:r>
            <a:r>
              <a:rPr lang="en-US" sz="3200" b="1" dirty="0">
                <a:solidFill>
                  <a:srgbClr val="FFFF00"/>
                </a:solidFill>
              </a:rPr>
              <a:t> и </a:t>
            </a:r>
            <a:r>
              <a:rPr lang="en-US" sz="3200" b="1" dirty="0" err="1">
                <a:solidFill>
                  <a:srgbClr val="FFFF00"/>
                </a:solidFill>
              </a:rPr>
              <a:t>омладине</a:t>
            </a:r>
            <a:r>
              <a:rPr lang="en-US" sz="3200" b="1" dirty="0">
                <a:solidFill>
                  <a:srgbClr val="FFFF00"/>
                </a:solidFill>
              </a:rPr>
              <a:t>.</a:t>
            </a:r>
            <a:r>
              <a:rPr lang="en-US" sz="3200" dirty="0">
                <a:solidFill>
                  <a:srgbClr val="FFFF00"/>
                </a:solidFill>
              </a:rPr>
              <a:t> </a:t>
            </a:r>
            <a:r>
              <a:rPr lang="sr-Cyrl-CS" sz="3200" b="1" dirty="0">
                <a:solidFill>
                  <a:srgbClr val="FFFF00"/>
                </a:solidFill>
              </a:rPr>
              <a:t/>
            </a:r>
            <a:br>
              <a:rPr lang="sr-Cyrl-CS" sz="3200" b="1" dirty="0">
                <a:solidFill>
                  <a:srgbClr val="FFFF00"/>
                </a:solidFill>
              </a:rPr>
            </a:br>
            <a:r>
              <a:rPr lang="sr-Cyrl-CS" sz="3200" b="1" dirty="0">
                <a:solidFill>
                  <a:srgbClr val="FFFF00"/>
                </a:solidFill>
              </a:rPr>
              <a:t/>
            </a:r>
            <a:br>
              <a:rPr lang="sr-Cyrl-CS" sz="3200" b="1" dirty="0">
                <a:solidFill>
                  <a:srgbClr val="FFFF00"/>
                </a:solidFill>
              </a:rPr>
            </a:br>
            <a:r>
              <a:rPr lang="sr-Cyrl-CS" sz="3200" b="1" dirty="0">
                <a:solidFill>
                  <a:srgbClr val="FFFF00"/>
                </a:solidFill>
              </a:rPr>
              <a:t>П</a:t>
            </a:r>
            <a:r>
              <a:rPr lang="en-US" sz="3200" b="1" dirty="0" err="1">
                <a:solidFill>
                  <a:srgbClr val="FFFF00"/>
                </a:solidFill>
              </a:rPr>
              <a:t>реоријентациј</a:t>
            </a:r>
            <a:r>
              <a:rPr lang="sr-Cyrl-CS" sz="3200" b="1" dirty="0">
                <a:solidFill>
                  <a:srgbClr val="FFFF00"/>
                </a:solidFill>
              </a:rPr>
              <a:t>а</a:t>
            </a:r>
            <a:r>
              <a:rPr lang="en-US" sz="3200" b="1" dirty="0">
                <a:solidFill>
                  <a:srgbClr val="FFFF00"/>
                </a:solidFill>
              </a:rPr>
              <a:t> </a:t>
            </a:r>
            <a:r>
              <a:rPr lang="en-US" sz="3200" b="1" dirty="0" err="1">
                <a:solidFill>
                  <a:srgbClr val="FFFF00"/>
                </a:solidFill>
              </a:rPr>
              <a:t>основне</a:t>
            </a:r>
            <a:r>
              <a:rPr lang="en-US" sz="3200" b="1" dirty="0">
                <a:solidFill>
                  <a:srgbClr val="FFFF00"/>
                </a:solidFill>
              </a:rPr>
              <a:t> </a:t>
            </a:r>
            <a:r>
              <a:rPr lang="en-US" sz="3200" b="1" dirty="0" err="1">
                <a:solidFill>
                  <a:srgbClr val="FFFF00"/>
                </a:solidFill>
              </a:rPr>
              <a:t>делатности</a:t>
            </a:r>
            <a:r>
              <a:rPr lang="en-US" sz="3200" b="1" dirty="0">
                <a:solidFill>
                  <a:srgbClr val="FFFF00"/>
                </a:solidFill>
              </a:rPr>
              <a:t> </a:t>
            </a:r>
            <a:r>
              <a:rPr lang="en-US" sz="3200" b="1" dirty="0" err="1">
                <a:solidFill>
                  <a:srgbClr val="FFFF00"/>
                </a:solidFill>
              </a:rPr>
              <a:t>од</a:t>
            </a:r>
            <a:r>
              <a:rPr lang="en-US" sz="3200" b="1" dirty="0">
                <a:solidFill>
                  <a:srgbClr val="FFFF00"/>
                </a:solidFill>
              </a:rPr>
              <a:t> </a:t>
            </a:r>
            <a:r>
              <a:rPr lang="en-US" sz="3200" b="1" dirty="0" err="1">
                <a:solidFill>
                  <a:srgbClr val="FFFF00"/>
                </a:solidFill>
              </a:rPr>
              <a:t>доминантно</a:t>
            </a:r>
            <a:r>
              <a:rPr lang="en-US" sz="3200" b="1" dirty="0">
                <a:solidFill>
                  <a:srgbClr val="FFFF00"/>
                </a:solidFill>
              </a:rPr>
              <a:t> </a:t>
            </a:r>
            <a:r>
              <a:rPr lang="en-US" sz="3200" b="1" dirty="0" err="1">
                <a:solidFill>
                  <a:srgbClr val="FFFF00"/>
                </a:solidFill>
              </a:rPr>
              <a:t>куративног</a:t>
            </a:r>
            <a:r>
              <a:rPr lang="en-US" sz="3200" b="1" dirty="0">
                <a:solidFill>
                  <a:srgbClr val="FFFF00"/>
                </a:solidFill>
              </a:rPr>
              <a:t> </a:t>
            </a:r>
            <a:r>
              <a:rPr lang="en-US" sz="3200" b="1" dirty="0" err="1">
                <a:solidFill>
                  <a:srgbClr val="FFFF00"/>
                </a:solidFill>
              </a:rPr>
              <a:t>ка</a:t>
            </a:r>
            <a:r>
              <a:rPr lang="en-US" sz="3200" b="1" dirty="0">
                <a:solidFill>
                  <a:srgbClr val="FFFF00"/>
                </a:solidFill>
              </a:rPr>
              <a:t> </a:t>
            </a:r>
            <a:r>
              <a:rPr lang="en-US" sz="3200" b="1" dirty="0" err="1">
                <a:solidFill>
                  <a:srgbClr val="FFFF00"/>
                </a:solidFill>
              </a:rPr>
              <a:t>промотивно</a:t>
            </a:r>
            <a:r>
              <a:rPr lang="en-US" sz="3200" b="1" dirty="0">
                <a:solidFill>
                  <a:srgbClr val="FFFF00"/>
                </a:solidFill>
              </a:rPr>
              <a:t>–</a:t>
            </a:r>
            <a:r>
              <a:rPr lang="en-US" sz="3200" b="1" dirty="0" err="1">
                <a:solidFill>
                  <a:srgbClr val="FFFF00"/>
                </a:solidFill>
              </a:rPr>
              <a:t>превентивном</a:t>
            </a:r>
            <a:r>
              <a:rPr lang="en-US" sz="3200" b="1" dirty="0">
                <a:solidFill>
                  <a:srgbClr val="FFFF00"/>
                </a:solidFill>
              </a:rPr>
              <a:t> </a:t>
            </a:r>
            <a:r>
              <a:rPr lang="en-US" sz="3200" b="1" dirty="0" err="1">
                <a:solidFill>
                  <a:srgbClr val="FFFF00"/>
                </a:solidFill>
              </a:rPr>
              <a:t>приступу</a:t>
            </a:r>
            <a:r>
              <a:rPr lang="sr-Latn-CS" sz="3200" dirty="0">
                <a:solidFill>
                  <a:srgbClr val="FFFF00"/>
                </a:solidFill>
              </a:rPr>
              <a:t> </a:t>
            </a:r>
            <a:endParaRPr lang="fr-FR" sz="3200" dirty="0">
              <a:solidFill>
                <a:srgbClr val="FFFF00"/>
              </a:solidFill>
            </a:endParaRPr>
          </a:p>
        </p:txBody>
      </p:sp>
    </p:spTree>
    <p:extLst>
      <p:ext uri="{BB962C8B-B14F-4D97-AF65-F5344CB8AC3E}">
        <p14:creationId xmlns:p14="http://schemas.microsoft.com/office/powerpoint/2010/main" val="2636746701"/>
      </p:ext>
    </p:extLst>
  </p:cSld>
  <p:clrMapOvr>
    <a:masterClrMapping/>
  </p:clrMapOvr>
  <mc:AlternateContent xmlns:mc="http://schemas.openxmlformats.org/markup-compatibility/2006" xmlns:p14="http://schemas.microsoft.com/office/powerpoint/2010/main">
    <mc:Choice Requires="p14">
      <p:transition spd="slow" p14:dur="2000" advTm="21601"/>
    </mc:Choice>
    <mc:Fallback xmlns="">
      <p:transition spd="slow" advTm="21601"/>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slide(fromBottom)">
                                      <p:cBhvr>
                                        <p:cTn id="7"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79388" y="0"/>
            <a:ext cx="8785225" cy="6523038"/>
          </a:xfrm>
          <a:prstGeom prst="rect">
            <a:avLst/>
          </a:prstGeom>
          <a:noFill/>
          <a:ln w="9525">
            <a:noFill/>
            <a:miter lim="800000"/>
            <a:headEnd/>
            <a:tailEnd/>
          </a:ln>
          <a:effectLst/>
        </p:spPr>
        <p:txBody>
          <a:bodyPr>
            <a:spAutoFit/>
          </a:bodyPr>
          <a:lstStyle/>
          <a:p>
            <a:pPr marL="342900" indent="-342900" fontAlgn="base">
              <a:spcBef>
                <a:spcPct val="0"/>
              </a:spcBef>
              <a:spcAft>
                <a:spcPct val="0"/>
              </a:spcAft>
              <a:defRPr/>
            </a:pPr>
            <a:r>
              <a:rPr lang="sr-Cyrl-CS" sz="4000" b="1" dirty="0">
                <a:solidFill>
                  <a:srgbClr val="FFFF00"/>
                </a:solidFill>
              </a:rPr>
              <a:t>Организација здравствене заштите деце и омладине</a:t>
            </a:r>
            <a:r>
              <a:rPr lang="sr-Cyrl-CS" sz="4400" b="1" dirty="0">
                <a:solidFill>
                  <a:srgbClr val="FFFF00"/>
                </a:solidFill>
              </a:rPr>
              <a:t> </a:t>
            </a:r>
            <a:r>
              <a:rPr lang="sr-Cyrl-CS" sz="3600" b="1" dirty="0">
                <a:solidFill>
                  <a:srgbClr val="FFFF00"/>
                </a:solidFill>
              </a:rPr>
              <a:t>(примарна здравствена заштита)</a:t>
            </a:r>
          </a:p>
          <a:p>
            <a:pPr marL="342900" indent="-342900" fontAlgn="base">
              <a:spcBef>
                <a:spcPct val="0"/>
              </a:spcBef>
              <a:spcAft>
                <a:spcPct val="0"/>
              </a:spcAft>
              <a:defRPr/>
            </a:pPr>
            <a:endParaRPr lang="sr-Latn-CS" sz="2000" b="1" dirty="0">
              <a:solidFill>
                <a:srgbClr val="FFFF00"/>
              </a:solidFill>
              <a:effectLst>
                <a:outerShdw blurRad="38100" dist="38100" dir="2700000" algn="tl">
                  <a:srgbClr val="C0C0C0"/>
                </a:outerShdw>
              </a:effectLst>
            </a:endParaRPr>
          </a:p>
          <a:p>
            <a:pPr marL="342900" indent="-342900" fontAlgn="base">
              <a:spcBef>
                <a:spcPct val="0"/>
              </a:spcBef>
              <a:spcAft>
                <a:spcPct val="0"/>
              </a:spcAft>
              <a:buClr>
                <a:srgbClr val="CC00CC"/>
              </a:buClr>
              <a:buSzPct val="110000"/>
              <a:buFontTx/>
              <a:buAutoNum type="arabicPeriod"/>
              <a:defRPr/>
            </a:pPr>
            <a:r>
              <a:rPr lang="en-US" sz="3000" b="1" dirty="0">
                <a:solidFill>
                  <a:srgbClr val="FFFF00"/>
                </a:solidFill>
              </a:rPr>
              <a:t>Здравствена заштита деце школског узраста и младих који не припадају групацији студената, остварује се кроз рад</a:t>
            </a:r>
            <a:r>
              <a:rPr lang="sr-Cyrl-CS" sz="3000" b="1" dirty="0">
                <a:solidFill>
                  <a:srgbClr val="FFFF00"/>
                </a:solidFill>
              </a:rPr>
              <a:t>: </a:t>
            </a:r>
          </a:p>
          <a:p>
            <a:pPr marL="342900" indent="-342900" fontAlgn="base">
              <a:spcBef>
                <a:spcPct val="0"/>
              </a:spcBef>
              <a:spcAft>
                <a:spcPct val="0"/>
              </a:spcAft>
              <a:defRPr/>
            </a:pPr>
            <a:endParaRPr lang="sr-Cyrl-CS" sz="3000" b="1" dirty="0">
              <a:solidFill>
                <a:srgbClr val="FFFF00"/>
              </a:solidFill>
            </a:endParaRPr>
          </a:p>
          <a:p>
            <a:pPr marL="342900" indent="-342900" fontAlgn="base">
              <a:spcBef>
                <a:spcPct val="0"/>
              </a:spcBef>
              <a:spcAft>
                <a:spcPct val="0"/>
              </a:spcAft>
              <a:buClr>
                <a:srgbClr val="FF3399"/>
              </a:buClr>
              <a:buFont typeface="Wingdings" pitchFamily="2" charset="2"/>
              <a:buChar char="v"/>
              <a:defRPr/>
            </a:pPr>
            <a:r>
              <a:rPr lang="en-US" sz="2800" b="1" dirty="0">
                <a:solidFill>
                  <a:srgbClr val="FFFF00"/>
                </a:solidFill>
              </a:rPr>
              <a:t>Службе</a:t>
            </a:r>
            <a:r>
              <a:rPr lang="sr-Cyrl-CS" sz="2800" b="1" dirty="0">
                <a:solidFill>
                  <a:srgbClr val="FFFF00"/>
                </a:solidFill>
              </a:rPr>
              <a:t>:</a:t>
            </a:r>
            <a:r>
              <a:rPr lang="en-US" sz="2800" b="1" dirty="0">
                <a:solidFill>
                  <a:srgbClr val="FFFF00"/>
                </a:solidFill>
              </a:rPr>
              <a:t> </a:t>
            </a:r>
            <a:r>
              <a:rPr lang="sr-Cyrl-CS" sz="2800" b="1" dirty="0">
                <a:solidFill>
                  <a:srgbClr val="FFFF00"/>
                </a:solidFill>
              </a:rPr>
              <a:t>зз школске деце и омладине</a:t>
            </a:r>
            <a:r>
              <a:rPr lang="en-US" sz="2800" b="1" dirty="0">
                <a:solidFill>
                  <a:srgbClr val="FFFF00"/>
                </a:solidFill>
              </a:rPr>
              <a:t>, </a:t>
            </a:r>
            <a:endParaRPr lang="sr-Cyrl-CS" sz="2800" b="1" dirty="0">
              <a:solidFill>
                <a:srgbClr val="FFFF00"/>
              </a:solidFill>
            </a:endParaRPr>
          </a:p>
          <a:p>
            <a:pPr marL="342900" indent="-342900" fontAlgn="base">
              <a:spcBef>
                <a:spcPct val="0"/>
              </a:spcBef>
              <a:spcAft>
                <a:spcPct val="0"/>
              </a:spcAft>
              <a:buClr>
                <a:srgbClr val="FF3399"/>
              </a:buClr>
              <a:buFont typeface="Wingdings" pitchFamily="2" charset="2"/>
              <a:buChar char="§"/>
              <a:defRPr/>
            </a:pPr>
            <a:r>
              <a:rPr lang="en-US" sz="2400" b="1" dirty="0">
                <a:solidFill>
                  <a:srgbClr val="FFFF00"/>
                </a:solidFill>
              </a:rPr>
              <a:t>у дому здравља и истуреним пунктовима у школама и домовима за ученике</a:t>
            </a:r>
            <a:r>
              <a:rPr lang="sr-Cyrl-CS" sz="2400" b="1" dirty="0">
                <a:solidFill>
                  <a:srgbClr val="FFFF00"/>
                </a:solidFill>
              </a:rPr>
              <a:t> и сл</a:t>
            </a:r>
            <a:r>
              <a:rPr lang="en-US" b="1" dirty="0">
                <a:solidFill>
                  <a:srgbClr val="FFFF00"/>
                </a:solidFill>
              </a:rPr>
              <a:t>. </a:t>
            </a:r>
            <a:endParaRPr lang="sr-Cyrl-CS" b="1" dirty="0">
              <a:solidFill>
                <a:srgbClr val="FFFF00"/>
              </a:solidFill>
            </a:endParaRPr>
          </a:p>
          <a:p>
            <a:pPr marL="342900" indent="-342900" fontAlgn="base">
              <a:spcBef>
                <a:spcPct val="0"/>
              </a:spcBef>
              <a:spcAft>
                <a:spcPct val="0"/>
              </a:spcAft>
              <a:buClr>
                <a:srgbClr val="FF3399"/>
              </a:buClr>
              <a:buFont typeface="Wingdings" pitchFamily="2" charset="2"/>
              <a:buChar char="§"/>
              <a:defRPr/>
            </a:pPr>
            <a:endParaRPr lang="sr-Cyrl-CS" sz="2800" b="1" dirty="0">
              <a:solidFill>
                <a:srgbClr val="FFFF00"/>
              </a:solidFill>
            </a:endParaRPr>
          </a:p>
          <a:p>
            <a:pPr marL="342900" indent="-342900" fontAlgn="base">
              <a:spcBef>
                <a:spcPct val="0"/>
              </a:spcBef>
              <a:spcAft>
                <a:spcPct val="0"/>
              </a:spcAft>
              <a:buClr>
                <a:srgbClr val="FF3399"/>
              </a:buClr>
              <a:buFont typeface="Wingdings" pitchFamily="2" charset="2"/>
              <a:buChar char="v"/>
              <a:defRPr/>
            </a:pPr>
            <a:r>
              <a:rPr lang="sr-Cyrl-CS" sz="2800" b="1" dirty="0">
                <a:solidFill>
                  <a:srgbClr val="FFFF00"/>
                </a:solidFill>
              </a:rPr>
              <a:t>Служби </a:t>
            </a:r>
            <a:r>
              <a:rPr lang="en-US" sz="2800" b="1" dirty="0">
                <a:solidFill>
                  <a:srgbClr val="FFFF00"/>
                </a:solidFill>
              </a:rPr>
              <a:t>медицине рада и гинекологије</a:t>
            </a:r>
            <a:endParaRPr lang="fr-FR" sz="2800" b="1" dirty="0">
              <a:solidFill>
                <a:srgbClr val="FFFF00"/>
              </a:solidFill>
            </a:endParaRPr>
          </a:p>
        </p:txBody>
      </p:sp>
    </p:spTree>
    <p:extLst>
      <p:ext uri="{BB962C8B-B14F-4D97-AF65-F5344CB8AC3E}">
        <p14:creationId xmlns:p14="http://schemas.microsoft.com/office/powerpoint/2010/main" val="483432278"/>
      </p:ext>
    </p:extLst>
  </p:cSld>
  <p:clrMapOvr>
    <a:masterClrMapping/>
  </p:clrMapOvr>
  <mc:AlternateContent xmlns:mc="http://schemas.openxmlformats.org/markup-compatibility/2006" xmlns:p14="http://schemas.microsoft.com/office/powerpoint/2010/main">
    <mc:Choice Requires="p14">
      <p:transition spd="slow" p14:dur="2000" advTm="28471"/>
    </mc:Choice>
    <mc:Fallback xmlns="">
      <p:transition spd="slow" advTm="28471"/>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slide(fromBottom)">
                                      <p:cBhvr>
                                        <p:cTn id="7" dur="20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79388" y="0"/>
            <a:ext cx="8785225" cy="5519738"/>
          </a:xfrm>
          <a:prstGeom prst="rect">
            <a:avLst/>
          </a:prstGeom>
          <a:noFill/>
          <a:ln w="9525">
            <a:noFill/>
            <a:miter lim="800000"/>
            <a:headEnd/>
            <a:tailEnd/>
          </a:ln>
          <a:effectLst/>
        </p:spPr>
        <p:txBody>
          <a:bodyPr>
            <a:spAutoFit/>
          </a:bodyPr>
          <a:lstStyle/>
          <a:p>
            <a:pPr fontAlgn="base">
              <a:spcBef>
                <a:spcPct val="0"/>
              </a:spcBef>
              <a:spcAft>
                <a:spcPct val="0"/>
              </a:spcAft>
              <a:defRPr/>
            </a:pPr>
            <a:r>
              <a:rPr lang="sr-Cyrl-CS" sz="3400" b="1" dirty="0">
                <a:solidFill>
                  <a:srgbClr val="FFFF00"/>
                </a:solidFill>
              </a:rPr>
              <a:t>Организација здравствене заштите деце и омладине (пзз)</a:t>
            </a:r>
          </a:p>
          <a:p>
            <a:pPr fontAlgn="base">
              <a:spcBef>
                <a:spcPct val="0"/>
              </a:spcBef>
              <a:spcAft>
                <a:spcPct val="0"/>
              </a:spcAft>
              <a:defRPr/>
            </a:pPr>
            <a:endParaRPr lang="sr-Latn-CS" sz="3600" b="1" dirty="0">
              <a:solidFill>
                <a:srgbClr val="FFFF00"/>
              </a:solidFill>
              <a:effectLst>
                <a:outerShdw blurRad="38100" dist="38100" dir="2700000" algn="tl">
                  <a:srgbClr val="C0C0C0"/>
                </a:outerShdw>
              </a:effectLst>
            </a:endParaRPr>
          </a:p>
          <a:p>
            <a:pPr fontAlgn="base">
              <a:spcBef>
                <a:spcPct val="0"/>
              </a:spcBef>
              <a:spcAft>
                <a:spcPct val="0"/>
              </a:spcAft>
              <a:buClr>
                <a:srgbClr val="FF3399"/>
              </a:buClr>
              <a:buFont typeface="Wingdings" pitchFamily="2" charset="2"/>
              <a:buChar char="v"/>
              <a:defRPr/>
            </a:pPr>
            <a:r>
              <a:rPr lang="sr-Cyrl-CS" sz="2800" b="1" dirty="0">
                <a:solidFill>
                  <a:srgbClr val="FFFF00"/>
                </a:solidFill>
              </a:rPr>
              <a:t>С</a:t>
            </a:r>
            <a:r>
              <a:rPr lang="en-US" sz="2800" b="1" dirty="0" err="1">
                <a:solidFill>
                  <a:srgbClr val="FFFF00"/>
                </a:solidFill>
              </a:rPr>
              <a:t>аветовалишта</a:t>
            </a:r>
            <a:r>
              <a:rPr lang="en-US" sz="2800" b="1" dirty="0">
                <a:solidFill>
                  <a:srgbClr val="FFFF00"/>
                </a:solidFill>
              </a:rPr>
              <a:t> </a:t>
            </a:r>
            <a:r>
              <a:rPr lang="en-US" sz="2800" b="1" dirty="0" err="1">
                <a:solidFill>
                  <a:srgbClr val="FFFF00"/>
                </a:solidFill>
              </a:rPr>
              <a:t>за</a:t>
            </a:r>
            <a:r>
              <a:rPr lang="en-US" sz="2800" b="1" dirty="0">
                <a:solidFill>
                  <a:srgbClr val="FFFF00"/>
                </a:solidFill>
              </a:rPr>
              <a:t> </a:t>
            </a:r>
            <a:r>
              <a:rPr lang="en-US" sz="2800" b="1" dirty="0" err="1">
                <a:solidFill>
                  <a:srgbClr val="FFFF00"/>
                </a:solidFill>
              </a:rPr>
              <a:t>младе</a:t>
            </a:r>
            <a:r>
              <a:rPr lang="en-US" sz="2800" b="1" dirty="0">
                <a:solidFill>
                  <a:srgbClr val="FFFF00"/>
                </a:solidFill>
              </a:rPr>
              <a:t> у </a:t>
            </a:r>
            <a:r>
              <a:rPr lang="en-US" sz="2800" b="1" dirty="0" err="1">
                <a:solidFill>
                  <a:srgbClr val="FFFF00"/>
                </a:solidFill>
              </a:rPr>
              <a:t>саставу</a:t>
            </a:r>
            <a:r>
              <a:rPr lang="en-US" sz="2800" b="1" dirty="0">
                <a:solidFill>
                  <a:srgbClr val="FFFF00"/>
                </a:solidFill>
              </a:rPr>
              <a:t> </a:t>
            </a:r>
            <a:r>
              <a:rPr lang="en-US" sz="2800" b="1" dirty="0" err="1">
                <a:solidFill>
                  <a:srgbClr val="FFFF00"/>
                </a:solidFill>
              </a:rPr>
              <a:t>служби</a:t>
            </a:r>
            <a:r>
              <a:rPr lang="en-US" sz="2800" b="1" dirty="0">
                <a:solidFill>
                  <a:srgbClr val="FFFF00"/>
                </a:solidFill>
              </a:rPr>
              <a:t> </a:t>
            </a:r>
            <a:r>
              <a:rPr lang="en-US" sz="2800" b="1" dirty="0" err="1">
                <a:solidFill>
                  <a:srgbClr val="FFFF00"/>
                </a:solidFill>
              </a:rPr>
              <a:t>за</a:t>
            </a:r>
            <a:r>
              <a:rPr lang="en-US" sz="2800" b="1" dirty="0">
                <a:solidFill>
                  <a:srgbClr val="FFFF00"/>
                </a:solidFill>
              </a:rPr>
              <a:t> </a:t>
            </a:r>
            <a:r>
              <a:rPr lang="en-US" sz="2800" b="1" dirty="0" err="1">
                <a:solidFill>
                  <a:srgbClr val="FFFF00"/>
                </a:solidFill>
              </a:rPr>
              <a:t>здравствену</a:t>
            </a:r>
            <a:r>
              <a:rPr lang="en-US" sz="2800" b="1" dirty="0">
                <a:solidFill>
                  <a:srgbClr val="FFFF00"/>
                </a:solidFill>
              </a:rPr>
              <a:t> </a:t>
            </a:r>
            <a:r>
              <a:rPr lang="en-US" sz="2800" b="1" dirty="0" err="1">
                <a:solidFill>
                  <a:srgbClr val="FFFF00"/>
                </a:solidFill>
              </a:rPr>
              <a:t>заштиту</a:t>
            </a:r>
            <a:r>
              <a:rPr lang="sr-Cyrl-CS" sz="2800" b="1" dirty="0">
                <a:solidFill>
                  <a:srgbClr val="FFFF00"/>
                </a:solidFill>
              </a:rPr>
              <a:t> </a:t>
            </a:r>
            <a:r>
              <a:rPr lang="en-US" sz="2800" b="1" dirty="0" err="1">
                <a:solidFill>
                  <a:srgbClr val="FFFF00"/>
                </a:solidFill>
              </a:rPr>
              <a:t>школске</a:t>
            </a:r>
            <a:r>
              <a:rPr lang="en-US" sz="2800" b="1" dirty="0">
                <a:solidFill>
                  <a:srgbClr val="FFFF00"/>
                </a:solidFill>
              </a:rPr>
              <a:t> </a:t>
            </a:r>
            <a:r>
              <a:rPr lang="en-US" sz="2800" b="1" dirty="0" err="1">
                <a:solidFill>
                  <a:srgbClr val="FFFF00"/>
                </a:solidFill>
              </a:rPr>
              <a:t>деце</a:t>
            </a:r>
            <a:r>
              <a:rPr lang="en-US" sz="2800" b="1" dirty="0">
                <a:solidFill>
                  <a:srgbClr val="FFFF00"/>
                </a:solidFill>
              </a:rPr>
              <a:t>,</a:t>
            </a:r>
            <a:r>
              <a:rPr lang="sr-Latn-RS" sz="2800" b="1" dirty="0">
                <a:solidFill>
                  <a:srgbClr val="FFFF00"/>
                </a:solidFill>
              </a:rPr>
              <a:t> </a:t>
            </a:r>
            <a:r>
              <a:rPr lang="sr-Cyrl-CS" sz="2800" b="1" dirty="0">
                <a:solidFill>
                  <a:srgbClr val="FFFF00"/>
                </a:solidFill>
              </a:rPr>
              <a:t>садржаји рада </a:t>
            </a:r>
            <a:r>
              <a:rPr lang="en-US" sz="2800" b="1" dirty="0" err="1">
                <a:solidFill>
                  <a:srgbClr val="FFFF00"/>
                </a:solidFill>
              </a:rPr>
              <a:t>из</a:t>
            </a:r>
            <a:r>
              <a:rPr lang="sr-Cyrl-CS" sz="2800" b="1" dirty="0">
                <a:solidFill>
                  <a:srgbClr val="FFFF00"/>
                </a:solidFill>
              </a:rPr>
              <a:t> </a:t>
            </a:r>
            <a:r>
              <a:rPr lang="en-US" sz="2800" b="1" dirty="0" err="1">
                <a:solidFill>
                  <a:srgbClr val="FFFF00"/>
                </a:solidFill>
              </a:rPr>
              <a:t>области</a:t>
            </a:r>
            <a:r>
              <a:rPr lang="en-US" sz="2800" b="1" dirty="0">
                <a:solidFill>
                  <a:srgbClr val="FFFF00"/>
                </a:solidFill>
              </a:rPr>
              <a:t> </a:t>
            </a:r>
            <a:r>
              <a:rPr lang="en-US" sz="2800" b="1" dirty="0" err="1">
                <a:solidFill>
                  <a:srgbClr val="FFFF00"/>
                </a:solidFill>
              </a:rPr>
              <a:t>репродуктивног</a:t>
            </a:r>
            <a:r>
              <a:rPr lang="en-US" sz="2800" b="1" dirty="0">
                <a:solidFill>
                  <a:srgbClr val="FFFF00"/>
                </a:solidFill>
              </a:rPr>
              <a:t> </a:t>
            </a:r>
            <a:r>
              <a:rPr lang="en-US" sz="2800" b="1" dirty="0" err="1">
                <a:solidFill>
                  <a:srgbClr val="FFFF00"/>
                </a:solidFill>
              </a:rPr>
              <a:t>здравља</a:t>
            </a:r>
            <a:r>
              <a:rPr lang="en-US" sz="2800" b="1" dirty="0">
                <a:solidFill>
                  <a:srgbClr val="FFFF00"/>
                </a:solidFill>
              </a:rPr>
              <a:t> </a:t>
            </a:r>
            <a:r>
              <a:rPr lang="en-US" sz="2800" b="1" dirty="0" err="1">
                <a:solidFill>
                  <a:srgbClr val="FFFF00"/>
                </a:solidFill>
              </a:rPr>
              <a:t>младих</a:t>
            </a:r>
            <a:r>
              <a:rPr lang="en-US" sz="2800" b="1" dirty="0">
                <a:solidFill>
                  <a:srgbClr val="FFFF00"/>
                </a:solidFill>
              </a:rPr>
              <a:t>, </a:t>
            </a:r>
            <a:r>
              <a:rPr lang="sr-Cyrl-CS" sz="2800" b="1" dirty="0">
                <a:solidFill>
                  <a:srgbClr val="FFFF00"/>
                </a:solidFill>
              </a:rPr>
              <a:t>ризични облици понашања, принципи правилне исхране, ментални поремећаји, астма</a:t>
            </a:r>
            <a:r>
              <a:rPr lang="en-US" sz="2800" b="1" dirty="0">
                <a:solidFill>
                  <a:srgbClr val="FFFF00"/>
                </a:solidFill>
              </a:rPr>
              <a:t>;</a:t>
            </a:r>
            <a:endParaRPr lang="sr-Cyrl-CS" sz="2800" b="1" dirty="0">
              <a:solidFill>
                <a:srgbClr val="FFFF00"/>
              </a:solidFill>
            </a:endParaRPr>
          </a:p>
          <a:p>
            <a:pPr fontAlgn="base">
              <a:spcBef>
                <a:spcPct val="0"/>
              </a:spcBef>
              <a:spcAft>
                <a:spcPct val="0"/>
              </a:spcAft>
              <a:defRPr/>
            </a:pPr>
            <a:r>
              <a:rPr lang="sr-Cyrl-CS" sz="2800" b="1" dirty="0">
                <a:solidFill>
                  <a:srgbClr val="FFFF00"/>
                </a:solidFill>
              </a:rPr>
              <a:t>    У саветовалишту раде педијатри, гинеколози, психолози, социјални радници, патронажне сестре,</a:t>
            </a:r>
            <a:endParaRPr lang="fr-FR" sz="2800" b="1" dirty="0">
              <a:solidFill>
                <a:srgbClr val="FFFF00"/>
              </a:solidFill>
            </a:endParaRPr>
          </a:p>
        </p:txBody>
      </p:sp>
    </p:spTree>
    <p:extLst>
      <p:ext uri="{BB962C8B-B14F-4D97-AF65-F5344CB8AC3E}">
        <p14:creationId xmlns:p14="http://schemas.microsoft.com/office/powerpoint/2010/main" val="1166843726"/>
      </p:ext>
    </p:extLst>
  </p:cSld>
  <p:clrMapOvr>
    <a:masterClrMapping/>
  </p:clrMapOvr>
  <mc:AlternateContent xmlns:mc="http://schemas.openxmlformats.org/markup-compatibility/2006" xmlns:p14="http://schemas.microsoft.com/office/powerpoint/2010/main">
    <mc:Choice Requires="p14">
      <p:transition spd="slow" p14:dur="2000" advTm="35095"/>
    </mc:Choice>
    <mc:Fallback xmlns="">
      <p:transition spd="slow" advTm="35095"/>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slide(fromBottom)">
                                      <p:cBhvr>
                                        <p:cTn id="7" dur="20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179388" y="0"/>
            <a:ext cx="8785225" cy="4694238"/>
          </a:xfrm>
          <a:prstGeom prst="rect">
            <a:avLst/>
          </a:prstGeom>
          <a:noFill/>
          <a:ln w="9525">
            <a:noFill/>
            <a:miter lim="800000"/>
            <a:headEnd/>
            <a:tailEnd/>
          </a:ln>
          <a:effectLst/>
        </p:spPr>
        <p:txBody>
          <a:bodyPr>
            <a:spAutoFit/>
          </a:bodyPr>
          <a:lstStyle/>
          <a:p>
            <a:pPr fontAlgn="base">
              <a:spcBef>
                <a:spcPct val="0"/>
              </a:spcBef>
              <a:spcAft>
                <a:spcPct val="0"/>
              </a:spcAft>
              <a:defRPr/>
            </a:pPr>
            <a:r>
              <a:rPr lang="sr-Cyrl-CS" sz="3400" b="1" dirty="0">
                <a:solidFill>
                  <a:srgbClr val="FFFF00"/>
                </a:solidFill>
              </a:rPr>
              <a:t>Организација здравствене заштите деце и омладине (пзз)</a:t>
            </a:r>
          </a:p>
          <a:p>
            <a:pPr fontAlgn="base">
              <a:spcBef>
                <a:spcPct val="0"/>
              </a:spcBef>
              <a:spcAft>
                <a:spcPct val="0"/>
              </a:spcAft>
              <a:defRPr/>
            </a:pPr>
            <a:endParaRPr lang="sr-Latn-CS" sz="3400" b="1" dirty="0">
              <a:solidFill>
                <a:srgbClr val="FFFF00"/>
              </a:solidFill>
              <a:effectLst>
                <a:outerShdw blurRad="38100" dist="38100" dir="2700000" algn="tl">
                  <a:srgbClr val="C0C0C0"/>
                </a:outerShdw>
              </a:effectLst>
            </a:endParaRPr>
          </a:p>
          <a:p>
            <a:pPr fontAlgn="base">
              <a:spcBef>
                <a:spcPct val="0"/>
              </a:spcBef>
              <a:spcAft>
                <a:spcPct val="0"/>
              </a:spcAft>
              <a:buClr>
                <a:srgbClr val="FF3399"/>
              </a:buClr>
              <a:buFont typeface="Wingdings" pitchFamily="2" charset="2"/>
              <a:buChar char="v"/>
              <a:defRPr/>
            </a:pPr>
            <a:endParaRPr lang="sr-Cyrl-CS" sz="2800" b="1" dirty="0">
              <a:solidFill>
                <a:srgbClr val="FFFF00"/>
              </a:solidFill>
            </a:endParaRPr>
          </a:p>
          <a:p>
            <a:pPr fontAlgn="base">
              <a:spcBef>
                <a:spcPct val="0"/>
              </a:spcBef>
              <a:spcAft>
                <a:spcPct val="0"/>
              </a:spcAft>
              <a:defRPr/>
            </a:pPr>
            <a:r>
              <a:rPr lang="sr-Cyrl-CS" sz="3200" b="1" dirty="0">
                <a:solidFill>
                  <a:srgbClr val="CC00CC"/>
                </a:solidFill>
              </a:rPr>
              <a:t>2.</a:t>
            </a:r>
            <a:r>
              <a:rPr lang="sr-Cyrl-CS" b="1" dirty="0">
                <a:solidFill>
                  <a:srgbClr val="FFFFFF"/>
                </a:solidFill>
              </a:rPr>
              <a:t> </a:t>
            </a:r>
            <a:r>
              <a:rPr lang="en-US" sz="2800" b="1" dirty="0" err="1">
                <a:solidFill>
                  <a:srgbClr val="FFFF00"/>
                </a:solidFill>
              </a:rPr>
              <a:t>За</a:t>
            </a:r>
            <a:r>
              <a:rPr lang="en-US" sz="2800" b="1" dirty="0">
                <a:solidFill>
                  <a:srgbClr val="FFFF00"/>
                </a:solidFill>
              </a:rPr>
              <a:t> </a:t>
            </a:r>
            <a:r>
              <a:rPr lang="en-US" sz="2800" b="1" dirty="0" err="1">
                <a:solidFill>
                  <a:srgbClr val="FFFF00"/>
                </a:solidFill>
              </a:rPr>
              <a:t>студентску</a:t>
            </a:r>
            <a:r>
              <a:rPr lang="en-US" sz="2800" b="1" dirty="0">
                <a:solidFill>
                  <a:srgbClr val="FFFF00"/>
                </a:solidFill>
              </a:rPr>
              <a:t> </a:t>
            </a:r>
            <a:r>
              <a:rPr lang="en-US" sz="2800" b="1" dirty="0" err="1">
                <a:solidFill>
                  <a:srgbClr val="FFFF00"/>
                </a:solidFill>
              </a:rPr>
              <a:t>популацију</a:t>
            </a:r>
            <a:r>
              <a:rPr lang="en-US" sz="2800" b="1" dirty="0">
                <a:solidFill>
                  <a:srgbClr val="FFFF00"/>
                </a:solidFill>
              </a:rPr>
              <a:t> у </a:t>
            </a:r>
            <a:r>
              <a:rPr lang="en-US" sz="2800" b="1" dirty="0" err="1">
                <a:solidFill>
                  <a:srgbClr val="FFFF00"/>
                </a:solidFill>
              </a:rPr>
              <a:t>универзитетским</a:t>
            </a:r>
            <a:r>
              <a:rPr lang="en-US" sz="2800" b="1" dirty="0">
                <a:solidFill>
                  <a:srgbClr val="FFFF00"/>
                </a:solidFill>
              </a:rPr>
              <a:t> </a:t>
            </a:r>
            <a:r>
              <a:rPr lang="en-US" sz="2800" b="1" dirty="0" err="1">
                <a:solidFill>
                  <a:srgbClr val="FFFF00"/>
                </a:solidFill>
              </a:rPr>
              <a:t>центрима</a:t>
            </a:r>
            <a:r>
              <a:rPr lang="en-US" sz="2800" b="1" dirty="0">
                <a:solidFill>
                  <a:srgbClr val="FFFF00"/>
                </a:solidFill>
              </a:rPr>
              <a:t> </a:t>
            </a:r>
            <a:r>
              <a:rPr lang="sr-Cyrl-CS" sz="2800" b="1" dirty="0">
                <a:solidFill>
                  <a:srgbClr val="FFFF00"/>
                </a:solidFill>
              </a:rPr>
              <a:t>пзз</a:t>
            </a:r>
            <a:r>
              <a:rPr lang="en-US" sz="2800" b="1" dirty="0">
                <a:solidFill>
                  <a:srgbClr val="FFFF00"/>
                </a:solidFill>
              </a:rPr>
              <a:t> </a:t>
            </a:r>
            <a:r>
              <a:rPr lang="en-US" sz="2800" b="1" dirty="0" err="1">
                <a:solidFill>
                  <a:srgbClr val="FFFF00"/>
                </a:solidFill>
              </a:rPr>
              <a:t>је</a:t>
            </a:r>
            <a:r>
              <a:rPr lang="en-US" sz="2800" b="1" dirty="0">
                <a:solidFill>
                  <a:srgbClr val="FFFF00"/>
                </a:solidFill>
              </a:rPr>
              <a:t> </a:t>
            </a:r>
            <a:r>
              <a:rPr lang="en-US" sz="2800" b="1" dirty="0" err="1">
                <a:solidFill>
                  <a:srgbClr val="FFFF00"/>
                </a:solidFill>
              </a:rPr>
              <a:t>добро</a:t>
            </a:r>
            <a:r>
              <a:rPr lang="en-US" sz="2800" b="1" dirty="0">
                <a:solidFill>
                  <a:srgbClr val="FFFF00"/>
                </a:solidFill>
              </a:rPr>
              <a:t> </a:t>
            </a:r>
            <a:r>
              <a:rPr lang="en-US" sz="2800" b="1" dirty="0" err="1">
                <a:solidFill>
                  <a:srgbClr val="FFFF00"/>
                </a:solidFill>
              </a:rPr>
              <a:t>организована</a:t>
            </a:r>
            <a:r>
              <a:rPr lang="en-US" sz="2800" b="1" dirty="0">
                <a:solidFill>
                  <a:srgbClr val="FFFF00"/>
                </a:solidFill>
              </a:rPr>
              <a:t> </a:t>
            </a:r>
            <a:r>
              <a:rPr lang="en-US" sz="2800" b="1" dirty="0" err="1">
                <a:solidFill>
                  <a:srgbClr val="FFFF00"/>
                </a:solidFill>
              </a:rPr>
              <a:t>када</a:t>
            </a:r>
            <a:r>
              <a:rPr lang="en-US" sz="2800" b="1" dirty="0">
                <a:solidFill>
                  <a:srgbClr val="FFFF00"/>
                </a:solidFill>
              </a:rPr>
              <a:t> </a:t>
            </a:r>
            <a:r>
              <a:rPr lang="en-US" sz="2800" b="1" dirty="0" err="1">
                <a:solidFill>
                  <a:srgbClr val="FFFF00"/>
                </a:solidFill>
              </a:rPr>
              <a:t>су</a:t>
            </a:r>
            <a:r>
              <a:rPr lang="en-US" sz="2800" b="1" dirty="0">
                <a:solidFill>
                  <a:srgbClr val="FFFF00"/>
                </a:solidFill>
              </a:rPr>
              <a:t> у</a:t>
            </a:r>
            <a:r>
              <a:rPr lang="sr-Cyrl-CS" sz="2800" b="1" dirty="0">
                <a:solidFill>
                  <a:srgbClr val="FFFF00"/>
                </a:solidFill>
              </a:rPr>
              <a:t> </a:t>
            </a:r>
            <a:r>
              <a:rPr lang="en-US" sz="2800" b="1" dirty="0" err="1">
                <a:solidFill>
                  <a:srgbClr val="FFFF00"/>
                </a:solidFill>
              </a:rPr>
              <a:t>питању</a:t>
            </a:r>
            <a:r>
              <a:rPr lang="en-US" sz="2800" b="1" dirty="0">
                <a:solidFill>
                  <a:srgbClr val="FFFF00"/>
                </a:solidFill>
              </a:rPr>
              <a:t> </a:t>
            </a:r>
            <a:r>
              <a:rPr lang="en-US" sz="2800" b="1" dirty="0" err="1">
                <a:solidFill>
                  <a:srgbClr val="FFFF00"/>
                </a:solidFill>
              </a:rPr>
              <a:t>студенти</a:t>
            </a:r>
            <a:r>
              <a:rPr lang="en-US" sz="2800" b="1" dirty="0">
                <a:solidFill>
                  <a:srgbClr val="FFFF00"/>
                </a:solidFill>
              </a:rPr>
              <a:t> </a:t>
            </a:r>
            <a:r>
              <a:rPr lang="en-US" sz="2800" b="1" dirty="0" err="1">
                <a:solidFill>
                  <a:srgbClr val="FFFF00"/>
                </a:solidFill>
              </a:rPr>
              <a:t>виших</a:t>
            </a:r>
            <a:r>
              <a:rPr lang="en-US" sz="2800" b="1" dirty="0">
                <a:solidFill>
                  <a:srgbClr val="FFFF00"/>
                </a:solidFill>
              </a:rPr>
              <a:t> </a:t>
            </a:r>
            <a:r>
              <a:rPr lang="en-US" sz="2800" b="1" dirty="0" err="1">
                <a:solidFill>
                  <a:srgbClr val="FFFF00"/>
                </a:solidFill>
              </a:rPr>
              <a:t>школа</a:t>
            </a:r>
            <a:r>
              <a:rPr lang="en-US" sz="2800" b="1" dirty="0">
                <a:solidFill>
                  <a:srgbClr val="FFFF00"/>
                </a:solidFill>
              </a:rPr>
              <a:t> и </a:t>
            </a:r>
            <a:r>
              <a:rPr lang="en-US" sz="2800" b="1" dirty="0" err="1">
                <a:solidFill>
                  <a:srgbClr val="FFFF00"/>
                </a:solidFill>
              </a:rPr>
              <a:t>универзитета</a:t>
            </a:r>
            <a:r>
              <a:rPr lang="en-US" sz="2800" b="1" dirty="0">
                <a:solidFill>
                  <a:srgbClr val="FFFF00"/>
                </a:solidFill>
              </a:rPr>
              <a:t> у </a:t>
            </a:r>
            <a:r>
              <a:rPr lang="en-US" sz="2800" b="1" dirty="0" err="1">
                <a:solidFill>
                  <a:srgbClr val="FFFF00"/>
                </a:solidFill>
              </a:rPr>
              <a:t>Београду</a:t>
            </a:r>
            <a:r>
              <a:rPr lang="en-US" sz="2800" b="1" dirty="0">
                <a:solidFill>
                  <a:srgbClr val="FFFF00"/>
                </a:solidFill>
              </a:rPr>
              <a:t>, </a:t>
            </a:r>
            <a:r>
              <a:rPr lang="en-US" sz="2800" b="1" dirty="0" err="1">
                <a:solidFill>
                  <a:srgbClr val="FFFF00"/>
                </a:solidFill>
              </a:rPr>
              <a:t>Нишу</a:t>
            </a:r>
            <a:r>
              <a:rPr lang="sr-Cyrl-CS" sz="2800" b="1" dirty="0">
                <a:solidFill>
                  <a:srgbClr val="FFFF00"/>
                </a:solidFill>
              </a:rPr>
              <a:t> </a:t>
            </a:r>
            <a:r>
              <a:rPr lang="en-US" sz="2800" b="1" dirty="0">
                <a:solidFill>
                  <a:srgbClr val="FFFF00"/>
                </a:solidFill>
              </a:rPr>
              <a:t>и </a:t>
            </a:r>
            <a:r>
              <a:rPr lang="en-US" sz="2800" b="1" dirty="0" err="1">
                <a:solidFill>
                  <a:srgbClr val="FFFF00"/>
                </a:solidFill>
              </a:rPr>
              <a:t>Новом</a:t>
            </a:r>
            <a:r>
              <a:rPr lang="en-US" sz="2800" b="1" dirty="0">
                <a:solidFill>
                  <a:srgbClr val="FFFF00"/>
                </a:solidFill>
              </a:rPr>
              <a:t> </a:t>
            </a:r>
            <a:r>
              <a:rPr lang="en-US" sz="2800" b="1" dirty="0" err="1">
                <a:solidFill>
                  <a:srgbClr val="FFFF00"/>
                </a:solidFill>
              </a:rPr>
              <a:t>Саду</a:t>
            </a:r>
            <a:r>
              <a:rPr lang="en-US" sz="2800" b="1" dirty="0">
                <a:solidFill>
                  <a:srgbClr val="FFFF00"/>
                </a:solidFill>
              </a:rPr>
              <a:t>. </a:t>
            </a:r>
            <a:endParaRPr lang="sr-Cyrl-CS" sz="2800" b="1" dirty="0">
              <a:solidFill>
                <a:srgbClr val="FFFF00"/>
              </a:solidFill>
            </a:endParaRPr>
          </a:p>
          <a:p>
            <a:pPr fontAlgn="base">
              <a:spcBef>
                <a:spcPct val="0"/>
              </a:spcBef>
              <a:spcAft>
                <a:spcPct val="0"/>
              </a:spcAft>
              <a:defRPr/>
            </a:pPr>
            <a:r>
              <a:rPr lang="sr-Cyrl-CS" sz="2800" b="1" dirty="0">
                <a:solidFill>
                  <a:srgbClr val="FFFF00"/>
                </a:solidFill>
              </a:rPr>
              <a:t>    </a:t>
            </a:r>
            <a:r>
              <a:rPr lang="en-US" sz="2800" b="1" dirty="0" err="1">
                <a:solidFill>
                  <a:srgbClr val="FFFF00"/>
                </a:solidFill>
              </a:rPr>
              <a:t>За</a:t>
            </a:r>
            <a:r>
              <a:rPr lang="en-US" sz="2800" b="1" dirty="0">
                <a:solidFill>
                  <a:srgbClr val="FFFF00"/>
                </a:solidFill>
              </a:rPr>
              <a:t> </a:t>
            </a:r>
            <a:r>
              <a:rPr lang="en-US" sz="2800" b="1" dirty="0" err="1">
                <a:solidFill>
                  <a:srgbClr val="FFFF00"/>
                </a:solidFill>
              </a:rPr>
              <a:t>студенте</a:t>
            </a:r>
            <a:r>
              <a:rPr lang="en-US" sz="2800" b="1" dirty="0">
                <a:solidFill>
                  <a:srgbClr val="FFFF00"/>
                </a:solidFill>
              </a:rPr>
              <a:t> у </a:t>
            </a:r>
            <a:r>
              <a:rPr lang="en-US" sz="2800" b="1" dirty="0" err="1">
                <a:solidFill>
                  <a:srgbClr val="FFFF00"/>
                </a:solidFill>
              </a:rPr>
              <a:t>Крагујевцу</a:t>
            </a:r>
            <a:r>
              <a:rPr lang="en-US" sz="2800" b="1" dirty="0">
                <a:solidFill>
                  <a:srgbClr val="FFFF00"/>
                </a:solidFill>
              </a:rPr>
              <a:t>, </a:t>
            </a:r>
            <a:r>
              <a:rPr lang="en-US" sz="2800" b="1" dirty="0" err="1">
                <a:solidFill>
                  <a:srgbClr val="FFFF00"/>
                </a:solidFill>
              </a:rPr>
              <a:t>здравствена</a:t>
            </a:r>
            <a:r>
              <a:rPr lang="en-US" sz="2800" b="1" dirty="0">
                <a:solidFill>
                  <a:srgbClr val="FFFF00"/>
                </a:solidFill>
              </a:rPr>
              <a:t> </a:t>
            </a:r>
            <a:r>
              <a:rPr lang="en-US" sz="2800" b="1" dirty="0" err="1">
                <a:solidFill>
                  <a:srgbClr val="FFFF00"/>
                </a:solidFill>
              </a:rPr>
              <a:t>заштита</a:t>
            </a:r>
            <a:r>
              <a:rPr lang="en-US" sz="2800" b="1" dirty="0">
                <a:solidFill>
                  <a:srgbClr val="FFFF00"/>
                </a:solidFill>
              </a:rPr>
              <a:t> </a:t>
            </a:r>
            <a:r>
              <a:rPr lang="en-US" sz="2800" b="1" dirty="0" err="1">
                <a:solidFill>
                  <a:srgbClr val="FFFF00"/>
                </a:solidFill>
              </a:rPr>
              <a:t>се</a:t>
            </a:r>
            <a:r>
              <a:rPr lang="en-US" sz="2800" b="1" dirty="0">
                <a:solidFill>
                  <a:srgbClr val="FFFF00"/>
                </a:solidFill>
              </a:rPr>
              <a:t> </a:t>
            </a:r>
            <a:r>
              <a:rPr lang="en-US" sz="2800" b="1" dirty="0" err="1">
                <a:solidFill>
                  <a:srgbClr val="FFFF00"/>
                </a:solidFill>
              </a:rPr>
              <a:t>обезбеђује</a:t>
            </a:r>
            <a:r>
              <a:rPr lang="en-US" sz="2800" b="1" dirty="0">
                <a:solidFill>
                  <a:srgbClr val="FFFF00"/>
                </a:solidFill>
              </a:rPr>
              <a:t> у </a:t>
            </a:r>
            <a:r>
              <a:rPr lang="en-US" sz="2800" b="1" dirty="0" err="1">
                <a:solidFill>
                  <a:srgbClr val="FFFF00"/>
                </a:solidFill>
              </a:rPr>
              <a:t>дому</a:t>
            </a:r>
            <a:r>
              <a:rPr lang="en-US" sz="2800" b="1" dirty="0">
                <a:solidFill>
                  <a:srgbClr val="FFFF00"/>
                </a:solidFill>
              </a:rPr>
              <a:t> </a:t>
            </a:r>
            <a:r>
              <a:rPr lang="en-US" sz="2800" b="1" dirty="0" err="1">
                <a:solidFill>
                  <a:srgbClr val="FFFF00"/>
                </a:solidFill>
              </a:rPr>
              <a:t>здравља</a:t>
            </a:r>
            <a:r>
              <a:rPr lang="en-US" sz="2800" b="1" dirty="0">
                <a:solidFill>
                  <a:srgbClr val="FFFF00"/>
                </a:solidFill>
              </a:rPr>
              <a:t>.</a:t>
            </a:r>
            <a:endParaRPr lang="sr-Cyrl-CS" sz="2800" b="1" dirty="0">
              <a:solidFill>
                <a:srgbClr val="FFFF00"/>
              </a:solidFill>
            </a:endParaRPr>
          </a:p>
        </p:txBody>
      </p:sp>
    </p:spTree>
    <p:extLst>
      <p:ext uri="{BB962C8B-B14F-4D97-AF65-F5344CB8AC3E}">
        <p14:creationId xmlns:p14="http://schemas.microsoft.com/office/powerpoint/2010/main" val="774501773"/>
      </p:ext>
    </p:extLst>
  </p:cSld>
  <p:clrMapOvr>
    <a:masterClrMapping/>
  </p:clrMapOvr>
  <mc:AlternateContent xmlns:mc="http://schemas.openxmlformats.org/markup-compatibility/2006" xmlns:p14="http://schemas.microsoft.com/office/powerpoint/2010/main">
    <mc:Choice Requires="p14">
      <p:transition spd="slow" p14:dur="2000" advTm="30339"/>
    </mc:Choice>
    <mc:Fallback xmlns="">
      <p:transition spd="slow" advTm="30339"/>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slide(fromBottom)">
                                      <p:cBhvr>
                                        <p:cTn id="7" dur="20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79388" y="0"/>
            <a:ext cx="8785225" cy="6586538"/>
          </a:xfrm>
          <a:prstGeom prst="rect">
            <a:avLst/>
          </a:prstGeom>
          <a:noFill/>
          <a:ln w="9525">
            <a:noFill/>
            <a:miter lim="800000"/>
            <a:headEnd/>
            <a:tailEnd/>
          </a:ln>
          <a:effectLst/>
        </p:spPr>
        <p:txBody>
          <a:bodyPr>
            <a:spAutoFit/>
          </a:bodyPr>
          <a:lstStyle/>
          <a:p>
            <a:pPr fontAlgn="base">
              <a:spcBef>
                <a:spcPct val="0"/>
              </a:spcBef>
              <a:spcAft>
                <a:spcPct val="0"/>
              </a:spcAft>
              <a:defRPr/>
            </a:pPr>
            <a:r>
              <a:rPr lang="sr-Cyrl-CS" sz="3400" b="1" dirty="0">
                <a:solidFill>
                  <a:srgbClr val="FFFF00"/>
                </a:solidFill>
              </a:rPr>
              <a:t>Организација здравствене заштите деце и омладине </a:t>
            </a:r>
            <a:r>
              <a:rPr lang="sr-Latn-CS" sz="3400" b="1" dirty="0">
                <a:solidFill>
                  <a:srgbClr val="FFFF00"/>
                </a:solidFill>
              </a:rPr>
              <a:t>-</a:t>
            </a:r>
            <a:r>
              <a:rPr lang="sr-Cyrl-CS" sz="3400" b="1" dirty="0">
                <a:solidFill>
                  <a:srgbClr val="FFFF00"/>
                </a:solidFill>
              </a:rPr>
              <a:t> стационарна здравствена заштита</a:t>
            </a:r>
            <a:endParaRPr lang="fr-FR" sz="3400" dirty="0">
              <a:solidFill>
                <a:srgbClr val="FFFF00"/>
              </a:solidFill>
            </a:endParaRPr>
          </a:p>
          <a:p>
            <a:pPr fontAlgn="base">
              <a:spcBef>
                <a:spcPct val="0"/>
              </a:spcBef>
              <a:spcAft>
                <a:spcPct val="0"/>
              </a:spcAft>
              <a:defRPr/>
            </a:pPr>
            <a:endParaRPr lang="sr-Cyrl-CS" sz="3600" b="1" dirty="0">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3600" b="1" dirty="0">
              <a:solidFill>
                <a:srgbClr val="FFFF00"/>
              </a:solidFill>
              <a:effectLst>
                <a:outerShdw blurRad="38100" dist="38100" dir="2700000" algn="tl">
                  <a:srgbClr val="C0C0C0"/>
                </a:outerShdw>
              </a:effectLst>
            </a:endParaRPr>
          </a:p>
          <a:p>
            <a:pPr fontAlgn="base">
              <a:spcBef>
                <a:spcPct val="0"/>
              </a:spcBef>
              <a:spcAft>
                <a:spcPct val="0"/>
              </a:spcAft>
              <a:buClr>
                <a:srgbClr val="FF3399"/>
              </a:buClr>
              <a:buFont typeface="Wingdings" pitchFamily="2" charset="2"/>
              <a:buNone/>
              <a:defRPr/>
            </a:pPr>
            <a:r>
              <a:rPr lang="en-US" sz="2800" b="1" dirty="0">
                <a:solidFill>
                  <a:srgbClr val="FFFF00"/>
                </a:solidFill>
              </a:rPr>
              <a:t>На секундарном и терцијарном нивоу здравствен</a:t>
            </a:r>
            <a:r>
              <a:rPr lang="sr-Cyrl-CS" sz="2800" b="1" dirty="0">
                <a:solidFill>
                  <a:srgbClr val="FFFF00"/>
                </a:solidFill>
              </a:rPr>
              <a:t>е</a:t>
            </a:r>
            <a:r>
              <a:rPr lang="en-US" sz="2800" b="1" dirty="0">
                <a:solidFill>
                  <a:srgbClr val="FFFF00"/>
                </a:solidFill>
              </a:rPr>
              <a:t> служб</a:t>
            </a:r>
            <a:r>
              <a:rPr lang="sr-Cyrl-CS" sz="2800" b="1" dirty="0">
                <a:solidFill>
                  <a:srgbClr val="FFFF00"/>
                </a:solidFill>
              </a:rPr>
              <a:t>е,</a:t>
            </a:r>
            <a:r>
              <a:rPr lang="en-US" sz="2800" dirty="0">
                <a:solidFill>
                  <a:srgbClr val="FFFF00"/>
                </a:solidFill>
              </a:rPr>
              <a:t> </a:t>
            </a:r>
            <a:r>
              <a:rPr lang="en-US" sz="2800" b="1" dirty="0">
                <a:solidFill>
                  <a:srgbClr val="FFFF00"/>
                </a:solidFill>
              </a:rPr>
              <a:t>здравствене</a:t>
            </a:r>
            <a:r>
              <a:rPr lang="sr-Cyrl-CS" sz="2800" b="1" dirty="0">
                <a:solidFill>
                  <a:srgbClr val="FFFF00"/>
                </a:solidFill>
              </a:rPr>
              <a:t> </a:t>
            </a:r>
            <a:r>
              <a:rPr lang="en-US" sz="2800" b="1" dirty="0">
                <a:solidFill>
                  <a:srgbClr val="FFFF00"/>
                </a:solidFill>
              </a:rPr>
              <a:t>услуге</a:t>
            </a:r>
            <a:r>
              <a:rPr lang="en-US" sz="2800" dirty="0">
                <a:solidFill>
                  <a:srgbClr val="FFFF00"/>
                </a:solidFill>
              </a:rPr>
              <a:t> </a:t>
            </a:r>
            <a:r>
              <a:rPr lang="sr-Cyrl-CS" sz="2800" b="1" dirty="0">
                <a:solidFill>
                  <a:srgbClr val="FFFF00"/>
                </a:solidFill>
              </a:rPr>
              <a:t>з</a:t>
            </a:r>
            <a:r>
              <a:rPr lang="en-US" sz="2800" b="1" dirty="0">
                <a:solidFill>
                  <a:srgbClr val="FFFF00"/>
                </a:solidFill>
              </a:rPr>
              <a:t>а узраст од 10 до 19 година се пружају на дечијим одељењима при општим болницама,</a:t>
            </a:r>
            <a:r>
              <a:rPr lang="sr-Cyrl-CS" sz="2800" b="1" dirty="0">
                <a:solidFill>
                  <a:srgbClr val="FFFF00"/>
                </a:solidFill>
              </a:rPr>
              <a:t> </a:t>
            </a:r>
            <a:r>
              <a:rPr lang="en-US" sz="2800" b="1" dirty="0">
                <a:solidFill>
                  <a:srgbClr val="FFFF00"/>
                </a:solidFill>
              </a:rPr>
              <a:t>дечијим клиникама и институтима за децу и омладину, појединим</a:t>
            </a:r>
            <a:r>
              <a:rPr lang="sr-Cyrl-CS" sz="2800" b="1" dirty="0">
                <a:solidFill>
                  <a:srgbClr val="FFFF00"/>
                </a:solidFill>
              </a:rPr>
              <a:t> </a:t>
            </a:r>
            <a:r>
              <a:rPr lang="en-US" sz="2800" b="1" dirty="0">
                <a:solidFill>
                  <a:srgbClr val="FFFF00"/>
                </a:solidFill>
              </a:rPr>
              <a:t>специјализованим заводима, клиникама и институтима.</a:t>
            </a:r>
            <a:r>
              <a:rPr lang="en-US" sz="2800" dirty="0">
                <a:solidFill>
                  <a:srgbClr val="FFFF00"/>
                </a:solidFill>
              </a:rPr>
              <a:t> </a:t>
            </a:r>
            <a:endParaRPr lang="sr-Cyrl-CS" sz="2800" dirty="0">
              <a:solidFill>
                <a:srgbClr val="FFFF00"/>
              </a:solidFill>
            </a:endParaRPr>
          </a:p>
          <a:p>
            <a:pPr fontAlgn="base">
              <a:spcBef>
                <a:spcPct val="0"/>
              </a:spcBef>
              <a:spcAft>
                <a:spcPct val="0"/>
              </a:spcAft>
              <a:buClr>
                <a:srgbClr val="FF3399"/>
              </a:buClr>
              <a:buFont typeface="Wingdings" pitchFamily="2" charset="2"/>
              <a:buNone/>
              <a:defRPr/>
            </a:pPr>
            <a:endParaRPr lang="sr-Cyrl-CS" sz="2800" dirty="0">
              <a:solidFill>
                <a:srgbClr val="FFFF00"/>
              </a:solidFill>
            </a:endParaRPr>
          </a:p>
          <a:p>
            <a:pPr fontAlgn="base">
              <a:spcBef>
                <a:spcPct val="0"/>
              </a:spcBef>
              <a:spcAft>
                <a:spcPct val="0"/>
              </a:spcAft>
              <a:buClr>
                <a:srgbClr val="FF3399"/>
              </a:buClr>
              <a:buFont typeface="Wingdings" pitchFamily="2" charset="2"/>
              <a:buNone/>
              <a:defRPr/>
            </a:pPr>
            <a:endParaRPr lang="sr-Cyrl-CS" sz="2800" dirty="0">
              <a:solidFill>
                <a:srgbClr val="99FF99"/>
              </a:solidFill>
            </a:endParaRPr>
          </a:p>
        </p:txBody>
      </p:sp>
    </p:spTree>
    <p:extLst>
      <p:ext uri="{BB962C8B-B14F-4D97-AF65-F5344CB8AC3E}">
        <p14:creationId xmlns:p14="http://schemas.microsoft.com/office/powerpoint/2010/main" val="3382033024"/>
      </p:ext>
    </p:extLst>
  </p:cSld>
  <p:clrMapOvr>
    <a:masterClrMapping/>
  </p:clrMapOvr>
  <mc:AlternateContent xmlns:mc="http://schemas.openxmlformats.org/markup-compatibility/2006" xmlns:p14="http://schemas.microsoft.com/office/powerpoint/2010/main">
    <mc:Choice Requires="p14">
      <p:transition spd="slow" p14:dur="2000" advTm="23501"/>
    </mc:Choice>
    <mc:Fallback xmlns="">
      <p:transition spd="slow" advTm="23501"/>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slide(fromBottom)">
                                      <p:cBhvr>
                                        <p:cTn id="7" dur="2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179388" y="0"/>
            <a:ext cx="8785225" cy="6859588"/>
          </a:xfrm>
          <a:prstGeom prst="rect">
            <a:avLst/>
          </a:prstGeom>
          <a:noFill/>
          <a:ln w="9525">
            <a:noFill/>
            <a:miter lim="800000"/>
            <a:headEnd/>
            <a:tailEnd/>
          </a:ln>
          <a:effectLst/>
        </p:spPr>
        <p:txBody>
          <a:bodyPr>
            <a:spAutoFit/>
          </a:bodyPr>
          <a:lstStyle/>
          <a:p>
            <a:pPr fontAlgn="base">
              <a:spcBef>
                <a:spcPct val="0"/>
              </a:spcBef>
              <a:spcAft>
                <a:spcPct val="0"/>
              </a:spcAft>
              <a:defRPr/>
            </a:pPr>
            <a:r>
              <a:rPr lang="sr-Cyrl-CS" sz="3400" b="1">
                <a:solidFill>
                  <a:srgbClr val="FFFF00"/>
                </a:solidFill>
              </a:rPr>
              <a:t>Организација здравствене заштите деце и омладине </a:t>
            </a:r>
            <a:r>
              <a:rPr lang="sr-Latn-CS" sz="3400" b="1">
                <a:solidFill>
                  <a:srgbClr val="FFFF00"/>
                </a:solidFill>
              </a:rPr>
              <a:t>-</a:t>
            </a:r>
            <a:r>
              <a:rPr lang="sr-Cyrl-CS" sz="3400" b="1">
                <a:solidFill>
                  <a:srgbClr val="FFFF00"/>
                </a:solidFill>
              </a:rPr>
              <a:t> стационарна здравствена заштита</a:t>
            </a:r>
            <a:endParaRPr lang="fr-FR" sz="3400">
              <a:solidFill>
                <a:srgbClr val="FFFF00"/>
              </a:solidFill>
            </a:endParaRPr>
          </a:p>
          <a:p>
            <a:pPr fontAlgn="base">
              <a:spcBef>
                <a:spcPct val="0"/>
              </a:spcBef>
              <a:spcAft>
                <a:spcPct val="0"/>
              </a:spcAft>
              <a:defRPr/>
            </a:pPr>
            <a:endParaRPr lang="sr-Cyrl-CS" sz="3400" b="1">
              <a:solidFill>
                <a:srgbClr val="FFFF00"/>
              </a:solidFill>
              <a:effectLst>
                <a:outerShdw blurRad="38100" dist="38100" dir="2700000" algn="tl">
                  <a:srgbClr val="C0C0C0"/>
                </a:outerShdw>
              </a:effectLst>
            </a:endParaRPr>
          </a:p>
          <a:p>
            <a:pPr fontAlgn="base">
              <a:spcBef>
                <a:spcPct val="0"/>
              </a:spcBef>
              <a:spcAft>
                <a:spcPct val="0"/>
              </a:spcAft>
              <a:defRPr/>
            </a:pPr>
            <a:r>
              <a:rPr lang="en-US" sz="2800" b="1">
                <a:solidFill>
                  <a:srgbClr val="FFFF00"/>
                </a:solidFill>
              </a:rPr>
              <a:t>На секундарном и терцијарном нивоу здрав</a:t>
            </a:r>
            <a:r>
              <a:rPr lang="sr-Cyrl-CS" sz="2800" b="1">
                <a:solidFill>
                  <a:srgbClr val="FFFF00"/>
                </a:solidFill>
              </a:rPr>
              <a:t>.</a:t>
            </a:r>
            <a:r>
              <a:rPr lang="en-US" sz="2800" b="1">
                <a:solidFill>
                  <a:srgbClr val="FFFF00"/>
                </a:solidFill>
              </a:rPr>
              <a:t> служба није</a:t>
            </a:r>
            <a:r>
              <a:rPr lang="sr-Cyrl-CS" sz="2800" b="1">
                <a:solidFill>
                  <a:srgbClr val="FFFF00"/>
                </a:solidFill>
              </a:rPr>
              <a:t> </a:t>
            </a:r>
            <a:r>
              <a:rPr lang="en-US" sz="2800" b="1">
                <a:solidFill>
                  <a:srgbClr val="FFFF00"/>
                </a:solidFill>
              </a:rPr>
              <a:t>посебно</a:t>
            </a:r>
            <a:r>
              <a:rPr lang="sr-Cyrl-CS" sz="2800" b="1">
                <a:solidFill>
                  <a:srgbClr val="FFFF00"/>
                </a:solidFill>
              </a:rPr>
              <a:t> </a:t>
            </a:r>
            <a:r>
              <a:rPr lang="en-US" sz="2800" b="1">
                <a:solidFill>
                  <a:srgbClr val="FFFF00"/>
                </a:solidFill>
              </a:rPr>
              <a:t>прилагођена младима, а нарочито не узраст</a:t>
            </a:r>
            <a:r>
              <a:rPr lang="sr-Cyrl-CS" sz="2800" b="1">
                <a:solidFill>
                  <a:srgbClr val="FFFF00"/>
                </a:solidFill>
              </a:rPr>
              <a:t>у</a:t>
            </a:r>
            <a:r>
              <a:rPr lang="en-US" sz="2800" b="1">
                <a:solidFill>
                  <a:srgbClr val="FFFF00"/>
                </a:solidFill>
              </a:rPr>
              <a:t> од 19 до 26 година. Млади у</a:t>
            </a:r>
            <a:r>
              <a:rPr lang="sr-Cyrl-CS" sz="2800" b="1">
                <a:solidFill>
                  <a:srgbClr val="FFFF00"/>
                </a:solidFill>
              </a:rPr>
              <a:t> </a:t>
            </a:r>
            <a:r>
              <a:rPr lang="en-US" sz="2800" b="1">
                <a:solidFill>
                  <a:srgbClr val="FFFF00"/>
                </a:solidFill>
              </a:rPr>
              <a:t>групацији преко 19 година, осим у изузетним случајевима лече се и</a:t>
            </a:r>
            <a:r>
              <a:rPr lang="sr-Cyrl-CS" sz="2800" b="1">
                <a:solidFill>
                  <a:srgbClr val="FFFF00"/>
                </a:solidFill>
              </a:rPr>
              <a:t> </a:t>
            </a:r>
            <a:r>
              <a:rPr lang="en-US" sz="2800" b="1">
                <a:solidFill>
                  <a:srgbClr val="FFFF00"/>
                </a:solidFill>
              </a:rPr>
              <a:t>хоспитализују заједно са одраслим пацијентима на специјализованим</a:t>
            </a:r>
            <a:r>
              <a:rPr lang="sr-Cyrl-CS" sz="2800" b="1">
                <a:solidFill>
                  <a:srgbClr val="FFFF00"/>
                </a:solidFill>
              </a:rPr>
              <a:t> </a:t>
            </a:r>
            <a:r>
              <a:rPr lang="en-US" sz="2800" b="1">
                <a:solidFill>
                  <a:srgbClr val="FFFF00"/>
                </a:solidFill>
              </a:rPr>
              <a:t>одељењима општих болница, клиничко болничких центара, клиника</a:t>
            </a:r>
            <a:r>
              <a:rPr lang="sr-Cyrl-CS" sz="2800" b="1">
                <a:solidFill>
                  <a:srgbClr val="FFFF00"/>
                </a:solidFill>
              </a:rPr>
              <a:t> </a:t>
            </a:r>
            <a:r>
              <a:rPr lang="en-US" sz="2800" b="1">
                <a:solidFill>
                  <a:srgbClr val="FFFF00"/>
                </a:solidFill>
              </a:rPr>
              <a:t>и института, док студенти Универзитета у Београду имају посебно</a:t>
            </a:r>
            <a:r>
              <a:rPr lang="sr-Cyrl-CS" sz="2800" b="1">
                <a:solidFill>
                  <a:srgbClr val="FFFF00"/>
                </a:solidFill>
              </a:rPr>
              <a:t> </a:t>
            </a:r>
            <a:r>
              <a:rPr lang="en-US" sz="2800" b="1">
                <a:solidFill>
                  <a:srgbClr val="FFFF00"/>
                </a:solidFill>
              </a:rPr>
              <a:t>обезбеђену стационарну здравствену заштиту.</a:t>
            </a:r>
            <a:endParaRPr lang="fr-FR" sz="2800" b="1">
              <a:solidFill>
                <a:srgbClr val="FFFF00"/>
              </a:solidFill>
            </a:endParaRPr>
          </a:p>
        </p:txBody>
      </p:sp>
    </p:spTree>
    <p:extLst>
      <p:ext uri="{BB962C8B-B14F-4D97-AF65-F5344CB8AC3E}">
        <p14:creationId xmlns:p14="http://schemas.microsoft.com/office/powerpoint/2010/main" val="515987509"/>
      </p:ext>
    </p:extLst>
  </p:cSld>
  <p:clrMapOvr>
    <a:masterClrMapping/>
  </p:clrMapOvr>
  <mc:AlternateContent xmlns:mc="http://schemas.openxmlformats.org/markup-compatibility/2006" xmlns:p14="http://schemas.microsoft.com/office/powerpoint/2010/main">
    <mc:Choice Requires="p14">
      <p:transition spd="slow" p14:dur="2000" advTm="34972"/>
    </mc:Choice>
    <mc:Fallback xmlns="">
      <p:transition spd="slow" advTm="34972"/>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slide(fromBottom)">
                                      <p:cBhvr>
                                        <p:cTn id="7" dur="20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250825" y="333375"/>
            <a:ext cx="8642350" cy="575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endParaRPr lang="en-US" sz="2800" b="1">
              <a:solidFill>
                <a:srgbClr val="FFFF00"/>
              </a:solidFill>
            </a:endParaRPr>
          </a:p>
          <a:p>
            <a:pPr eaLnBrk="1" fontAlgn="base" hangingPunct="1">
              <a:spcBef>
                <a:spcPct val="0"/>
              </a:spcBef>
              <a:spcAft>
                <a:spcPct val="0"/>
              </a:spcAft>
            </a:pPr>
            <a:r>
              <a:rPr lang="en-US" sz="2800" b="1">
                <a:solidFill>
                  <a:srgbClr val="FFFF00"/>
                </a:solidFill>
              </a:rPr>
              <a:t>У структури морталитета доминирају</a:t>
            </a:r>
            <a:r>
              <a:rPr lang="sr-Cyrl-CS" sz="2800" b="1">
                <a:solidFill>
                  <a:srgbClr val="FFFF00"/>
                </a:solidFill>
              </a:rPr>
              <a:t> </a:t>
            </a:r>
            <a:r>
              <a:rPr lang="en-US" sz="2800" b="1">
                <a:solidFill>
                  <a:srgbClr val="FFFF00"/>
                </a:solidFill>
              </a:rPr>
              <a:t>повреде (око 75% узрока смрти) </a:t>
            </a:r>
            <a:r>
              <a:rPr lang="en-US" sz="2800" b="1" i="1">
                <a:solidFill>
                  <a:srgbClr val="FFFF00"/>
                </a:solidFill>
              </a:rPr>
              <a:t>са већим учешћем повреда у саобраћају у односу</a:t>
            </a:r>
            <a:r>
              <a:rPr lang="sr-Cyrl-CS" sz="2800" b="1" i="1">
                <a:solidFill>
                  <a:srgbClr val="FFFF00"/>
                </a:solidFill>
              </a:rPr>
              <a:t> </a:t>
            </a:r>
            <a:r>
              <a:rPr lang="en-US" sz="2800" b="1" i="1">
                <a:solidFill>
                  <a:srgbClr val="FFFF00"/>
                </a:solidFill>
              </a:rPr>
              <a:t>на млађу добну групацију деце</a:t>
            </a:r>
            <a:r>
              <a:rPr lang="en-US" sz="2800" b="1">
                <a:solidFill>
                  <a:srgbClr val="FFFF00"/>
                </a:solidFill>
              </a:rPr>
              <a:t>, а затим следе тумори, заразне и паразитарне</a:t>
            </a:r>
            <a:r>
              <a:rPr lang="sr-Cyrl-CS" sz="2800" b="1">
                <a:solidFill>
                  <a:srgbClr val="FFFF00"/>
                </a:solidFill>
              </a:rPr>
              <a:t> </a:t>
            </a:r>
            <a:r>
              <a:rPr lang="en-US" sz="2800" b="1">
                <a:solidFill>
                  <a:srgbClr val="FFFF00"/>
                </a:solidFill>
              </a:rPr>
              <a:t>болести.</a:t>
            </a: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p:txBody>
      </p:sp>
    </p:spTree>
    <p:extLst>
      <p:ext uri="{BB962C8B-B14F-4D97-AF65-F5344CB8AC3E}">
        <p14:creationId xmlns:p14="http://schemas.microsoft.com/office/powerpoint/2010/main" val="29882210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slide(fromBottom)">
                                      <p:cBhvr>
                                        <p:cTn id="7" dur="2000"/>
                                        <p:tgtEl>
                                          <p:spTgt spid="71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447800" y="833438"/>
            <a:ext cx="5767406" cy="809612"/>
          </a:xfrm>
          <a:prstGeom prst="roundRect">
            <a:avLst/>
          </a:prstGeom>
          <a:no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2400" b="1" dirty="0">
                <a:solidFill>
                  <a:schemeClr val="tx1"/>
                </a:solidFill>
                <a:latin typeface="Times New Roman" pitchFamily="18" charset="0"/>
                <a:cs typeface="Times New Roman" pitchFamily="18" charset="0"/>
              </a:rPr>
              <a:t>Друштвене групе изложене повећаном ризику обољевања</a:t>
            </a:r>
            <a:endParaRPr lang="en-US" sz="2400" b="1" dirty="0">
              <a:solidFill>
                <a:schemeClr val="tx1"/>
              </a:solidFill>
              <a:latin typeface="Times New Roman" pitchFamily="18" charset="0"/>
              <a:cs typeface="Times New Roman" pitchFamily="18" charset="0"/>
            </a:endParaRPr>
          </a:p>
        </p:txBody>
      </p:sp>
      <p:sp>
        <p:nvSpPr>
          <p:cNvPr id="7" name="TextBox 6"/>
          <p:cNvSpPr txBox="1"/>
          <p:nvPr/>
        </p:nvSpPr>
        <p:spPr>
          <a:xfrm>
            <a:off x="827584" y="2132856"/>
            <a:ext cx="7429552" cy="4493538"/>
          </a:xfrm>
          <a:prstGeom prst="rect">
            <a:avLst/>
          </a:prstGeom>
          <a:noFill/>
        </p:spPr>
        <p:txBody>
          <a:bodyPr wrap="square" rtlCol="0">
            <a:spAutoFit/>
          </a:bodyPr>
          <a:lstStyle/>
          <a:p>
            <a:pPr marL="342900" indent="-342900" algn="just">
              <a:buClr>
                <a:schemeClr val="accent3">
                  <a:lumMod val="60000"/>
                  <a:lumOff val="40000"/>
                </a:schemeClr>
              </a:buClr>
              <a:buSzPct val="130000"/>
              <a:buFont typeface="Arial" pitchFamily="34" charset="0"/>
              <a:buChar char="•"/>
            </a:pPr>
            <a:r>
              <a:rPr lang="sr-Cyrl-RS" sz="2200" dirty="0">
                <a:latin typeface="Times New Roman" pitchFamily="18" charset="0"/>
                <a:cs typeface="Times New Roman" pitchFamily="18" charset="0"/>
              </a:rPr>
              <a:t>У Закону о здравственој заштити и Закону о здравственом осигурању се препознају као Групе под повећаним ризиком за обољења (чланови 11 однодно 22):</a:t>
            </a:r>
          </a:p>
          <a:p>
            <a:pPr marL="342900" indent="-342900" algn="just">
              <a:buClr>
                <a:schemeClr val="accent3">
                  <a:lumMod val="60000"/>
                  <a:lumOff val="40000"/>
                </a:schemeClr>
              </a:buClr>
              <a:buSzPct val="130000"/>
              <a:buFont typeface="Arial" pitchFamily="34" charset="0"/>
              <a:buChar char="•"/>
            </a:pPr>
            <a:endParaRPr lang="sr-Cyrl-RS" sz="2200" dirty="0">
              <a:latin typeface="Times New Roman" pitchFamily="18" charset="0"/>
              <a:cs typeface="Times New Roman" pitchFamily="18" charset="0"/>
            </a:endParaRPr>
          </a:p>
          <a:p>
            <a:pPr marL="342900" indent="-342900" algn="just">
              <a:buClr>
                <a:schemeClr val="accent3">
                  <a:lumMod val="60000"/>
                  <a:lumOff val="40000"/>
                </a:schemeClr>
              </a:buClr>
              <a:buSzPct val="130000"/>
              <a:buFont typeface="Arial" pitchFamily="34" charset="0"/>
              <a:buChar char="•"/>
            </a:pPr>
            <a:r>
              <a:rPr lang="sr-Cyrl-RS" sz="2200" dirty="0">
                <a:latin typeface="Times New Roman" pitchFamily="18" charset="0"/>
                <a:cs typeface="Times New Roman" pitchFamily="18" charset="0"/>
              </a:rPr>
              <a:t>Деца до навршених 18 година живота, школска деца и студенти до краја прописног школовања, а најкасније до навршене 26 године живота</a:t>
            </a:r>
          </a:p>
          <a:p>
            <a:pPr marL="342900" indent="-342900" algn="just">
              <a:buClr>
                <a:schemeClr val="accent3">
                  <a:lumMod val="60000"/>
                  <a:lumOff val="40000"/>
                </a:schemeClr>
              </a:buClr>
              <a:buSzPct val="130000"/>
              <a:buFont typeface="Arial" pitchFamily="34" charset="0"/>
              <a:buChar char="•"/>
            </a:pPr>
            <a:endParaRPr lang="sr-Cyrl-RS" sz="2200" dirty="0">
              <a:latin typeface="Times New Roman" pitchFamily="18" charset="0"/>
              <a:cs typeface="Times New Roman" pitchFamily="18" charset="0"/>
            </a:endParaRPr>
          </a:p>
          <a:p>
            <a:pPr marL="342900" indent="-342900" algn="just">
              <a:buClr>
                <a:schemeClr val="accent3">
                  <a:lumMod val="60000"/>
                  <a:lumOff val="40000"/>
                </a:schemeClr>
              </a:buClr>
              <a:buSzPct val="130000"/>
              <a:buFont typeface="Arial" pitchFamily="34" charset="0"/>
              <a:buChar char="•"/>
            </a:pPr>
            <a:r>
              <a:rPr lang="sr-Cyrl-RS" sz="2200" dirty="0">
                <a:latin typeface="Times New Roman" pitchFamily="18" charset="0"/>
                <a:cs typeface="Times New Roman" pitchFamily="18" charset="0"/>
              </a:rPr>
              <a:t>Жене у вези са планирањем породице, као и у току трудноће, порођаја и материнства до 12 месеци након порођаја</a:t>
            </a:r>
          </a:p>
          <a:p>
            <a:pPr marL="342900" indent="-342900" algn="just">
              <a:buClr>
                <a:schemeClr val="accent3">
                  <a:lumMod val="60000"/>
                  <a:lumOff val="40000"/>
                </a:schemeClr>
              </a:buClr>
              <a:buSzPct val="130000"/>
              <a:buFont typeface="Arial" pitchFamily="34" charset="0"/>
              <a:buChar char="•"/>
            </a:pPr>
            <a:endParaRPr lang="sr-Cyrl-RS" sz="2200" dirty="0">
              <a:latin typeface="Times New Roman" pitchFamily="18" charset="0"/>
              <a:cs typeface="Times New Roman" pitchFamily="18" charset="0"/>
            </a:endParaRPr>
          </a:p>
          <a:p>
            <a:pPr marL="342900" indent="-342900" algn="just">
              <a:buClr>
                <a:schemeClr val="accent3">
                  <a:lumMod val="60000"/>
                  <a:lumOff val="40000"/>
                </a:schemeClr>
              </a:buClr>
              <a:buSzPct val="130000"/>
              <a:buFont typeface="Arial" pitchFamily="34" charset="0"/>
              <a:buChar char="•"/>
            </a:pPr>
            <a:r>
              <a:rPr lang="sr-Cyrl-RS" sz="2200" dirty="0">
                <a:latin typeface="Times New Roman" pitchFamily="18" charset="0"/>
                <a:cs typeface="Times New Roman" pitchFamily="18" charset="0"/>
              </a:rPr>
              <a:t>Лица старија од 65 година</a:t>
            </a:r>
            <a:endParaRPr lang="en-US" sz="22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301495606"/>
      </p:ext>
    </p:extLst>
  </p:cSld>
  <p:clrMapOvr>
    <a:masterClrMapping/>
  </p:clrMapOvr>
  <mc:AlternateContent xmlns:mc="http://schemas.openxmlformats.org/markup-compatibility/2006" xmlns:p14="http://schemas.microsoft.com/office/powerpoint/2010/main">
    <mc:Choice Requires="p14">
      <p:transition spd="slow" p14:dur="2000" advTm="32608"/>
    </mc:Choice>
    <mc:Fallback xmlns="">
      <p:transition spd="slow" advTm="32608"/>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250825" y="333375"/>
            <a:ext cx="8642350" cy="485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ДЕЦЕ ПРЕДШКОЛСКОГ И МЛАЂЕГ</a:t>
            </a:r>
            <a:r>
              <a:rPr lang="sr-Cyrl-CS" sz="3600" b="1" smtClean="0">
                <a:solidFill>
                  <a:srgbClr val="FFFF00"/>
                </a:solidFill>
              </a:rPr>
              <a:t> </a:t>
            </a:r>
            <a:r>
              <a:rPr lang="en-US" sz="3600" b="1" smtClean="0">
                <a:solidFill>
                  <a:srgbClr val="FFFF00"/>
                </a:solidFill>
              </a:rPr>
              <a:t>ШКОЛСКОГ УЗРАСТА</a:t>
            </a:r>
            <a:r>
              <a:rPr lang="sr-Cyrl-CS" sz="3600" b="1" smtClean="0">
                <a:solidFill>
                  <a:srgbClr val="FFFF00"/>
                </a:solidFill>
              </a:rPr>
              <a:t> </a:t>
            </a:r>
          </a:p>
          <a:p>
            <a:pPr eaLnBrk="1" fontAlgn="base" hangingPunct="1">
              <a:spcBef>
                <a:spcPct val="0"/>
              </a:spcBef>
              <a:spcAft>
                <a:spcPct val="0"/>
              </a:spcAft>
            </a:pPr>
            <a:r>
              <a:rPr lang="sr-Cyrl-CS" sz="3600" b="1" smtClean="0">
                <a:solidFill>
                  <a:srgbClr val="FFFF00"/>
                </a:solidFill>
              </a:rPr>
              <a:t>(5-9 ГОДИНА)</a:t>
            </a:r>
          </a:p>
          <a:p>
            <a:pPr eaLnBrk="1" fontAlgn="base" hangingPunct="1">
              <a:spcBef>
                <a:spcPct val="0"/>
              </a:spcBef>
              <a:spcAft>
                <a:spcPct val="0"/>
              </a:spcAft>
            </a:pPr>
            <a:endParaRPr lang="sr-Cyrl-CS" sz="3600" b="1" smtClean="0">
              <a:solidFill>
                <a:srgbClr val="FFFF00"/>
              </a:solidFill>
            </a:endParaRPr>
          </a:p>
          <a:p>
            <a:pPr eaLnBrk="1" fontAlgn="base" hangingPunct="1">
              <a:spcBef>
                <a:spcPct val="0"/>
              </a:spcBef>
              <a:spcAft>
                <a:spcPct val="0"/>
              </a:spcAft>
            </a:pPr>
            <a:r>
              <a:rPr lang="sr-Cyrl-CS" sz="2800" b="1" smtClean="0">
                <a:solidFill>
                  <a:srgbClr val="FFFF00"/>
                </a:solidFill>
              </a:rPr>
              <a:t>В</a:t>
            </a:r>
            <a:r>
              <a:rPr lang="en-US" sz="2800" b="1" smtClean="0">
                <a:solidFill>
                  <a:srgbClr val="FFFF00"/>
                </a:solidFill>
              </a:rPr>
              <a:t>анболничк</a:t>
            </a:r>
            <a:r>
              <a:rPr lang="sr-Cyrl-CS" sz="2800" b="1" smtClean="0">
                <a:solidFill>
                  <a:srgbClr val="FFFF00"/>
                </a:solidFill>
              </a:rPr>
              <a:t>и </a:t>
            </a:r>
            <a:r>
              <a:rPr lang="en-US" sz="2800" b="1" smtClean="0">
                <a:solidFill>
                  <a:srgbClr val="FFFF00"/>
                </a:solidFill>
              </a:rPr>
              <a:t>морбидитет</a:t>
            </a:r>
            <a:r>
              <a:rPr lang="sr-Cyrl-CS" sz="2800" b="1" smtClean="0">
                <a:solidFill>
                  <a:srgbClr val="FFFF00"/>
                </a:solidFill>
              </a:rPr>
              <a:t>: </a:t>
            </a: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доминирају болести система</a:t>
            </a:r>
            <a:r>
              <a:rPr lang="sr-Cyrl-CS" sz="2800" b="1" smtClean="0">
                <a:solidFill>
                  <a:srgbClr val="FFFF00"/>
                </a:solidFill>
              </a:rPr>
              <a:t> </a:t>
            </a:r>
            <a:r>
              <a:rPr lang="en-US" sz="2800" b="1" smtClean="0">
                <a:solidFill>
                  <a:srgbClr val="FFFF00"/>
                </a:solidFill>
              </a:rPr>
              <a:t>за дисање, заразне и паразитарне болести, </a:t>
            </a: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болести ува и мастоидног наставка.</a:t>
            </a:r>
            <a:r>
              <a:rPr lang="en-US" sz="2800" smtClean="0">
                <a:solidFill>
                  <a:srgbClr val="FFFF00"/>
                </a:solidFill>
              </a:rPr>
              <a:t> </a:t>
            </a:r>
            <a:endParaRPr lang="sr-Cyrl-CS" sz="2800" smtClean="0">
              <a:solidFill>
                <a:srgbClr val="FFFF00"/>
              </a:solidFill>
            </a:endParaRPr>
          </a:p>
          <a:p>
            <a:pPr eaLnBrk="1" fontAlgn="base" hangingPunct="1">
              <a:spcBef>
                <a:spcPct val="0"/>
              </a:spcBef>
              <a:spcAft>
                <a:spcPct val="0"/>
              </a:spcAft>
            </a:pPr>
            <a:endParaRPr lang="sr-Cyrl-CS" sz="2800" b="1" smtClean="0">
              <a:solidFill>
                <a:srgbClr val="FFFF00"/>
              </a:solidFill>
            </a:endParaRPr>
          </a:p>
        </p:txBody>
      </p:sp>
    </p:spTree>
    <p:extLst>
      <p:ext uri="{BB962C8B-B14F-4D97-AF65-F5344CB8AC3E}">
        <p14:creationId xmlns:p14="http://schemas.microsoft.com/office/powerpoint/2010/main" val="3788263669"/>
      </p:ext>
    </p:extLst>
  </p:cSld>
  <p:clrMapOvr>
    <a:masterClrMapping/>
  </p:clrMapOvr>
  <mc:AlternateContent xmlns:mc="http://schemas.openxmlformats.org/markup-compatibility/2006" xmlns:p14="http://schemas.microsoft.com/office/powerpoint/2010/main">
    <mc:Choice Requires="p14">
      <p:transition spd="slow" p14:dur="2000" advTm="21608"/>
    </mc:Choice>
    <mc:Fallback xmlns="">
      <p:transition spd="slow" advTm="21608"/>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slide(fromBottom)">
                                      <p:cBhvr>
                                        <p:cTn id="7" dur="2000"/>
                                        <p:tgtEl>
                                          <p:spTgt spid="7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50825" y="549275"/>
            <a:ext cx="8569325" cy="500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a:solidFill>
                  <a:srgbClr val="FFFF00"/>
                </a:solidFill>
              </a:rPr>
              <a:t>Специфичности здравствене заштите деце и омладине</a:t>
            </a:r>
            <a:endParaRPr lang="sr-Latn-CS" sz="3600"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buFont typeface="Wingdings" pitchFamily="2" charset="2"/>
              <a:buChar char="q"/>
              <a:defRPr/>
            </a:pPr>
            <a:r>
              <a:rPr lang="en-US" sz="2800" b="1">
                <a:solidFill>
                  <a:srgbClr val="FFFF00"/>
                </a:solidFill>
              </a:rPr>
              <a:t>И поред добре географске </a:t>
            </a:r>
            <a:r>
              <a:rPr lang="sr-Cyrl-CS" sz="2800" b="1">
                <a:solidFill>
                  <a:srgbClr val="FFFF00"/>
                </a:solidFill>
              </a:rPr>
              <a:t>р</a:t>
            </a:r>
            <a:r>
              <a:rPr lang="en-US" sz="2800" b="1">
                <a:solidFill>
                  <a:srgbClr val="FFFF00"/>
                </a:solidFill>
              </a:rPr>
              <a:t>аспрострањенос</a:t>
            </a:r>
            <a:r>
              <a:rPr lang="sr-Cyrl-CS" sz="2800" b="1">
                <a:solidFill>
                  <a:srgbClr val="FFFF00"/>
                </a:solidFill>
              </a:rPr>
              <a:t>- </a:t>
            </a:r>
            <a:r>
              <a:rPr lang="en-US" sz="2800" b="1">
                <a:solidFill>
                  <a:srgbClr val="FFFF00"/>
                </a:solidFill>
              </a:rPr>
              <a:t>ти, односно задовољавајуће</a:t>
            </a:r>
            <a:r>
              <a:rPr lang="sr-Cyrl-CS" sz="2800" b="1">
                <a:solidFill>
                  <a:srgbClr val="FFFF00"/>
                </a:solidFill>
              </a:rPr>
              <a:t> д</a:t>
            </a:r>
            <a:r>
              <a:rPr lang="en-US" sz="2800" b="1">
                <a:solidFill>
                  <a:srgbClr val="FFFF00"/>
                </a:solidFill>
              </a:rPr>
              <a:t>оступности, здравствени систем се суочава са неодговарајућом</a:t>
            </a:r>
            <a:r>
              <a:rPr lang="sr-Cyrl-CS" sz="2800" b="1">
                <a:solidFill>
                  <a:srgbClr val="FFFF00"/>
                </a:solidFill>
              </a:rPr>
              <a:t> </a:t>
            </a:r>
            <a:r>
              <a:rPr lang="en-US" sz="2800" b="1">
                <a:solidFill>
                  <a:srgbClr val="FFFF00"/>
                </a:solidFill>
              </a:rPr>
              <a:t>инфраструктуром, застарелом опремом и често скученим простором.</a:t>
            </a:r>
            <a:endParaRPr lang="sr-Cyrl-CS" sz="2800" b="1">
              <a:solidFill>
                <a:srgbClr val="FFFF00"/>
              </a:solidFill>
            </a:endParaRPr>
          </a:p>
          <a:p>
            <a:pPr fontAlgn="base">
              <a:spcBef>
                <a:spcPct val="0"/>
              </a:spcBef>
              <a:spcAft>
                <a:spcPct val="0"/>
              </a:spcAft>
              <a:defRPr/>
            </a:pPr>
            <a:endParaRPr lang="en-US" sz="2800" b="1">
              <a:solidFill>
                <a:srgbClr val="FFFF00"/>
              </a:solidFill>
            </a:endParaRPr>
          </a:p>
        </p:txBody>
      </p:sp>
    </p:spTree>
    <p:extLst>
      <p:ext uri="{BB962C8B-B14F-4D97-AF65-F5344CB8AC3E}">
        <p14:creationId xmlns:p14="http://schemas.microsoft.com/office/powerpoint/2010/main" val="23585371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slide(fromBottom)">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95288" y="333375"/>
            <a:ext cx="8569325" cy="564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dirty="0">
                <a:solidFill>
                  <a:srgbClr val="FFFF00"/>
                </a:solidFill>
              </a:rPr>
              <a:t>Специфичности здравствене заштите деце и омладине</a:t>
            </a:r>
            <a:endParaRPr lang="sr-Latn-CS" sz="3600" b="1" dirty="0">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dirty="0">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dirty="0">
              <a:solidFill>
                <a:srgbClr val="FFFF00"/>
              </a:solidFill>
              <a:effectLst>
                <a:outerShdw blurRad="38100" dist="38100" dir="2700000" algn="tl">
                  <a:srgbClr val="C0C0C0"/>
                </a:outerShdw>
              </a:effectLst>
            </a:endParaRPr>
          </a:p>
          <a:p>
            <a:pPr fontAlgn="base">
              <a:spcBef>
                <a:spcPct val="0"/>
              </a:spcBef>
              <a:spcAft>
                <a:spcPct val="0"/>
              </a:spcAft>
              <a:buFont typeface="Wingdings" pitchFamily="2" charset="2"/>
              <a:buChar char="q"/>
              <a:defRPr/>
            </a:pPr>
            <a:r>
              <a:rPr lang="en-US" sz="2800" b="1" dirty="0">
                <a:solidFill>
                  <a:srgbClr val="FFFF00"/>
                </a:solidFill>
              </a:rPr>
              <a:t>Често здравствене службе нису окренуте ка младима и задовољавању</a:t>
            </a:r>
            <a:r>
              <a:rPr lang="sr-Cyrl-CS" sz="2800" b="1" dirty="0">
                <a:solidFill>
                  <a:srgbClr val="FFFF00"/>
                </a:solidFill>
              </a:rPr>
              <a:t> </a:t>
            </a:r>
            <a:r>
              <a:rPr lang="en-US" sz="2800" b="1" dirty="0">
                <a:solidFill>
                  <a:srgbClr val="FFFF00"/>
                </a:solidFill>
              </a:rPr>
              <a:t>њихових специфичних потреба и проблема.</a:t>
            </a:r>
            <a:endParaRPr lang="sr-Cyrl-CS" sz="2800" b="1" dirty="0">
              <a:solidFill>
                <a:srgbClr val="FFFF00"/>
              </a:solidFill>
            </a:endParaRPr>
          </a:p>
          <a:p>
            <a:pPr fontAlgn="base">
              <a:spcBef>
                <a:spcPct val="0"/>
              </a:spcBef>
              <a:spcAft>
                <a:spcPct val="0"/>
              </a:spcAft>
              <a:defRPr/>
            </a:pPr>
            <a:endParaRPr lang="sr-Cyrl-CS" sz="3200" b="1" dirty="0">
              <a:solidFill>
                <a:srgbClr val="FFFF00"/>
              </a:solidFill>
            </a:endParaRPr>
          </a:p>
          <a:p>
            <a:pPr fontAlgn="base">
              <a:spcBef>
                <a:spcPct val="0"/>
              </a:spcBef>
              <a:spcAft>
                <a:spcPct val="0"/>
              </a:spcAft>
              <a:buFont typeface="Wingdings" pitchFamily="2" charset="2"/>
              <a:buChar char="q"/>
              <a:defRPr/>
            </a:pPr>
            <a:r>
              <a:rPr lang="en-US" sz="2800" b="1" dirty="0">
                <a:solidFill>
                  <a:srgbClr val="FFFF00"/>
                </a:solidFill>
              </a:rPr>
              <a:t>Дуги редови и</a:t>
            </a:r>
            <a:r>
              <a:rPr lang="sr-Cyrl-CS" sz="2800" b="1" dirty="0">
                <a:solidFill>
                  <a:srgbClr val="FFFF00"/>
                </a:solidFill>
              </a:rPr>
              <a:t> </a:t>
            </a:r>
            <a:r>
              <a:rPr lang="en-US" sz="2800" b="1" dirty="0">
                <a:solidFill>
                  <a:srgbClr val="FFFF00"/>
                </a:solidFill>
              </a:rPr>
              <a:t>непоштовање поверљивости могу да демотивишу младог човека за</a:t>
            </a:r>
            <a:r>
              <a:rPr lang="sr-Cyrl-CS" sz="2800" b="1" dirty="0">
                <a:solidFill>
                  <a:srgbClr val="FFFF00"/>
                </a:solidFill>
              </a:rPr>
              <a:t> </a:t>
            </a:r>
            <a:r>
              <a:rPr lang="en-US" sz="2800" b="1" dirty="0">
                <a:solidFill>
                  <a:srgbClr val="FFFF00"/>
                </a:solidFill>
              </a:rPr>
              <a:t>обраћање здравственој служби и коришћење здравствених услуга.</a:t>
            </a:r>
            <a:endParaRPr lang="sr-Cyrl-CS" sz="2800" b="1" dirty="0">
              <a:solidFill>
                <a:srgbClr val="FFFF00"/>
              </a:solidFill>
            </a:endParaRPr>
          </a:p>
          <a:p>
            <a:pPr fontAlgn="base">
              <a:spcBef>
                <a:spcPct val="0"/>
              </a:spcBef>
              <a:spcAft>
                <a:spcPct val="0"/>
              </a:spcAft>
              <a:defRPr/>
            </a:pPr>
            <a:endParaRPr lang="en-US" sz="2800" b="1" dirty="0">
              <a:solidFill>
                <a:srgbClr val="FFFF00"/>
              </a:solidFill>
              <a:cs typeface="Arial" charset="0"/>
            </a:endParaRPr>
          </a:p>
        </p:txBody>
      </p:sp>
    </p:spTree>
    <p:extLst>
      <p:ext uri="{BB962C8B-B14F-4D97-AF65-F5344CB8AC3E}">
        <p14:creationId xmlns:p14="http://schemas.microsoft.com/office/powerpoint/2010/main" val="32831194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slide(fromBottom)">
                                      <p:cBhvr>
                                        <p:cTn id="7" dur="2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95288" y="333375"/>
            <a:ext cx="8569325" cy="558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a:solidFill>
                  <a:srgbClr val="FFFF00"/>
                </a:solidFill>
              </a:rPr>
              <a:t>Специфичности здравствене заштите деце и омладине</a:t>
            </a:r>
            <a:endParaRPr lang="sr-Latn-CS" sz="36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sz="2800" b="1">
              <a:solidFill>
                <a:srgbClr val="FFFF00"/>
              </a:solidFill>
            </a:endParaRPr>
          </a:p>
          <a:p>
            <a:pPr fontAlgn="base">
              <a:spcBef>
                <a:spcPct val="0"/>
              </a:spcBef>
              <a:spcAft>
                <a:spcPct val="0"/>
              </a:spcAft>
              <a:buFont typeface="Wingdings" pitchFamily="2" charset="2"/>
              <a:buChar char="q"/>
              <a:defRPr/>
            </a:pPr>
            <a:r>
              <a:rPr lang="en-US" sz="2800" b="1">
                <a:solidFill>
                  <a:srgbClr val="FFFF00"/>
                </a:solidFill>
              </a:rPr>
              <a:t>Налази из здравственог картона доступни су другим особама,</a:t>
            </a:r>
            <a:r>
              <a:rPr lang="sr-Cyrl-CS" sz="2800" b="1">
                <a:solidFill>
                  <a:srgbClr val="FFFF00"/>
                </a:solidFill>
              </a:rPr>
              <a:t> </a:t>
            </a:r>
            <a:r>
              <a:rPr lang="en-US" sz="2800" b="1">
                <a:solidFill>
                  <a:srgbClr val="FFFF00"/>
                </a:solidFill>
              </a:rPr>
              <a:t>те млади често не могу рачунати на поверљивост информација</a:t>
            </a:r>
            <a:endParaRPr lang="sr-Cyrl-CS" sz="2800" b="1">
              <a:solidFill>
                <a:srgbClr val="FFFF00"/>
              </a:solidFill>
            </a:endParaRPr>
          </a:p>
          <a:p>
            <a:pPr fontAlgn="base">
              <a:spcBef>
                <a:spcPct val="0"/>
              </a:spcBef>
              <a:spcAft>
                <a:spcPct val="0"/>
              </a:spcAft>
              <a:buFont typeface="Wingdings" pitchFamily="2" charset="2"/>
              <a:buChar char="q"/>
              <a:defRPr/>
            </a:pPr>
            <a:endParaRPr lang="sr-Cyrl-CS" sz="2800" b="1">
              <a:solidFill>
                <a:srgbClr val="FFFF00"/>
              </a:solidFill>
            </a:endParaRPr>
          </a:p>
          <a:p>
            <a:pPr fontAlgn="base">
              <a:spcBef>
                <a:spcPct val="0"/>
              </a:spcBef>
              <a:spcAft>
                <a:spcPct val="0"/>
              </a:spcAft>
              <a:buFont typeface="Wingdings" pitchFamily="2" charset="2"/>
              <a:buChar char="q"/>
              <a:defRPr/>
            </a:pPr>
            <a:r>
              <a:rPr lang="en-US" sz="2800" b="1">
                <a:solidFill>
                  <a:srgbClr val="FFFF00"/>
                </a:solidFill>
              </a:rPr>
              <a:t>Превентивни разговори и едукација усмерене на здраве стилове</a:t>
            </a:r>
            <a:r>
              <a:rPr lang="sr-Cyrl-CS" sz="2800" b="1">
                <a:solidFill>
                  <a:srgbClr val="FFFF00"/>
                </a:solidFill>
              </a:rPr>
              <a:t> </a:t>
            </a:r>
            <a:r>
              <a:rPr lang="en-US" sz="2800" b="1">
                <a:solidFill>
                  <a:srgbClr val="FFFF00"/>
                </a:solidFill>
              </a:rPr>
              <a:t>живота често се занемарују или потпуно изостају.</a:t>
            </a:r>
            <a:r>
              <a:rPr lang="en-US" b="1">
                <a:solidFill>
                  <a:srgbClr val="FFFF00"/>
                </a:solidFill>
              </a:rPr>
              <a:t> </a:t>
            </a:r>
            <a:endParaRPr lang="sr-Cyrl-CS" b="1">
              <a:solidFill>
                <a:srgbClr val="FFFF00"/>
              </a:solidFill>
            </a:endParaRPr>
          </a:p>
          <a:p>
            <a:pPr fontAlgn="base">
              <a:spcBef>
                <a:spcPct val="0"/>
              </a:spcBef>
              <a:spcAft>
                <a:spcPct val="0"/>
              </a:spcAft>
              <a:buFont typeface="Wingdings" pitchFamily="2" charset="2"/>
              <a:buChar char="q"/>
              <a:defRPr/>
            </a:pPr>
            <a:endParaRPr lang="en-US" sz="2800" b="1">
              <a:solidFill>
                <a:srgbClr val="FFFF00"/>
              </a:solidFill>
            </a:endParaRPr>
          </a:p>
        </p:txBody>
      </p:sp>
    </p:spTree>
    <p:extLst>
      <p:ext uri="{BB962C8B-B14F-4D97-AF65-F5344CB8AC3E}">
        <p14:creationId xmlns:p14="http://schemas.microsoft.com/office/powerpoint/2010/main" val="1558547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slide(fromBottom)">
                                      <p:cBhvr>
                                        <p:cTn id="7" dur="20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395288" y="333375"/>
            <a:ext cx="8569325" cy="601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a:solidFill>
                  <a:srgbClr val="FFFF00"/>
                </a:solidFill>
              </a:rPr>
              <a:t>Специфичности здравствене заштите деце и омладине</a:t>
            </a:r>
            <a:endParaRPr lang="sr-Latn-CS" sz="36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buFont typeface="Wingdings" pitchFamily="2" charset="2"/>
              <a:buChar char="q"/>
              <a:defRPr/>
            </a:pPr>
            <a:r>
              <a:rPr lang="en-US" sz="2800" b="1">
                <a:solidFill>
                  <a:srgbClr val="FFFF00"/>
                </a:solidFill>
              </a:rPr>
              <a:t>У највећем делу</a:t>
            </a:r>
            <a:r>
              <a:rPr lang="sr-Cyrl-CS" sz="2800" b="1">
                <a:solidFill>
                  <a:srgbClr val="FFFF00"/>
                </a:solidFill>
              </a:rPr>
              <a:t> </a:t>
            </a:r>
            <a:r>
              <a:rPr lang="en-US" sz="2800" b="1">
                <a:solidFill>
                  <a:srgbClr val="FFFF00"/>
                </a:solidFill>
              </a:rPr>
              <a:t>Републике, не постоје службе намењене менталном здрављу</a:t>
            </a:r>
            <a:r>
              <a:rPr lang="sr-Cyrl-CS" sz="2800" b="1">
                <a:solidFill>
                  <a:srgbClr val="FFFF00"/>
                </a:solidFill>
              </a:rPr>
              <a:t> </a:t>
            </a:r>
            <a:r>
              <a:rPr lang="en-US" sz="2800" b="1">
                <a:solidFill>
                  <a:srgbClr val="FFFF00"/>
                </a:solidFill>
              </a:rPr>
              <a:t>младих, а ретко постоје и едуковани професионалци који се циљано</a:t>
            </a:r>
            <a:r>
              <a:rPr lang="sr-Cyrl-CS" sz="2800" b="1">
                <a:solidFill>
                  <a:srgbClr val="FFFF00"/>
                </a:solidFill>
              </a:rPr>
              <a:t> </a:t>
            </a:r>
            <a:r>
              <a:rPr lang="en-US" sz="2800" b="1">
                <a:solidFill>
                  <a:srgbClr val="FFFF00"/>
                </a:solidFill>
              </a:rPr>
              <a:t>баве проблемима менталног здравља младих.</a:t>
            </a:r>
            <a:endParaRPr lang="sr-Cyrl-CS" sz="2800" b="1">
              <a:solidFill>
                <a:srgbClr val="FFFF00"/>
              </a:solidFill>
            </a:endParaRPr>
          </a:p>
          <a:p>
            <a:pPr fontAlgn="base">
              <a:spcBef>
                <a:spcPct val="0"/>
              </a:spcBef>
              <a:spcAft>
                <a:spcPct val="0"/>
              </a:spcAft>
              <a:buFont typeface="Wingdings" pitchFamily="2" charset="2"/>
              <a:buChar char="q"/>
              <a:defRPr/>
            </a:pPr>
            <a:endParaRPr lang="sr-Cyrl-CS" sz="2800" b="1">
              <a:solidFill>
                <a:srgbClr val="FFFF00"/>
              </a:solidFill>
            </a:endParaRPr>
          </a:p>
          <a:p>
            <a:pPr fontAlgn="base">
              <a:spcBef>
                <a:spcPct val="0"/>
              </a:spcBef>
              <a:spcAft>
                <a:spcPct val="0"/>
              </a:spcAft>
              <a:buFont typeface="Wingdings" pitchFamily="2" charset="2"/>
              <a:buChar char="q"/>
              <a:defRPr/>
            </a:pPr>
            <a:r>
              <a:rPr lang="en-US" sz="2800" b="1">
                <a:solidFill>
                  <a:srgbClr val="FFFF00"/>
                </a:solidFill>
              </a:rPr>
              <a:t>Младим људима су потребне информације, одређене животне</a:t>
            </a:r>
            <a:r>
              <a:rPr lang="sr-Cyrl-CS" sz="2800" b="1">
                <a:solidFill>
                  <a:srgbClr val="FFFF00"/>
                </a:solidFill>
              </a:rPr>
              <a:t> </a:t>
            </a:r>
            <a:r>
              <a:rPr lang="en-US" sz="2800" b="1">
                <a:solidFill>
                  <a:srgbClr val="FFFF00"/>
                </a:solidFill>
              </a:rPr>
              <a:t>вештине и приступ службама које ће им помоћи да на здрав начин</a:t>
            </a:r>
            <a:r>
              <a:rPr lang="sr-Cyrl-CS" sz="2800" b="1">
                <a:solidFill>
                  <a:srgbClr val="FFFF00"/>
                </a:solidFill>
              </a:rPr>
              <a:t> </a:t>
            </a:r>
            <a:r>
              <a:rPr lang="en-US" sz="2800" b="1">
                <a:solidFill>
                  <a:srgbClr val="FFFF00"/>
                </a:solidFill>
              </a:rPr>
              <a:t>пређу у доба пуне зрелости.</a:t>
            </a:r>
            <a:endParaRPr lang="fr-FR" sz="2800" b="1">
              <a:solidFill>
                <a:srgbClr val="FFFF00"/>
              </a:solidFill>
            </a:endParaRPr>
          </a:p>
        </p:txBody>
      </p:sp>
    </p:spTree>
    <p:extLst>
      <p:ext uri="{BB962C8B-B14F-4D97-AF65-F5344CB8AC3E}">
        <p14:creationId xmlns:p14="http://schemas.microsoft.com/office/powerpoint/2010/main" val="266902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slide(fromBottom)">
                                      <p:cBhvr>
                                        <p:cTn id="7" dur="2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395288" y="333375"/>
            <a:ext cx="8569325" cy="515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200" b="1">
                <a:solidFill>
                  <a:srgbClr val="FFFF00"/>
                </a:solidFill>
              </a:rPr>
              <a:t>Специфичности здравствене заштите деце и омладине</a:t>
            </a:r>
            <a:endParaRPr lang="sr-Latn-CS" sz="32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sz="2500" b="1">
              <a:solidFill>
                <a:srgbClr val="FFFF00"/>
              </a:solidFill>
            </a:endParaRPr>
          </a:p>
          <a:p>
            <a:pPr fontAlgn="base">
              <a:spcBef>
                <a:spcPct val="0"/>
              </a:spcBef>
              <a:spcAft>
                <a:spcPct val="0"/>
              </a:spcAft>
              <a:buFont typeface="Wingdings" pitchFamily="2" charset="2"/>
              <a:buChar char="q"/>
              <a:defRPr/>
            </a:pPr>
            <a:r>
              <a:rPr lang="en-US" sz="2500" b="1">
                <a:solidFill>
                  <a:srgbClr val="FFFF00"/>
                </a:solidFill>
              </a:rPr>
              <a:t>Зато је потребно да се здравствени</a:t>
            </a:r>
            <a:r>
              <a:rPr lang="sr-Cyrl-CS" sz="2500" b="1">
                <a:solidFill>
                  <a:srgbClr val="FFFF00"/>
                </a:solidFill>
              </a:rPr>
              <a:t> </a:t>
            </a:r>
            <a:r>
              <a:rPr lang="en-US" sz="2500" b="1">
                <a:solidFill>
                  <a:srgbClr val="FFFF00"/>
                </a:solidFill>
              </a:rPr>
              <a:t>радници преоријентишу на здравље и развој адолесцената и да</a:t>
            </a:r>
            <a:r>
              <a:rPr lang="sr-Cyrl-CS" sz="2500" b="1">
                <a:solidFill>
                  <a:srgbClr val="FFFF00"/>
                </a:solidFill>
              </a:rPr>
              <a:t> </a:t>
            </a:r>
            <a:r>
              <a:rPr lang="en-US" sz="2500" b="1">
                <a:solidFill>
                  <a:srgbClr val="FFFF00"/>
                </a:solidFill>
              </a:rPr>
              <a:t>широк спектар стручњака (здравствени и социјални радници,</a:t>
            </a:r>
            <a:r>
              <a:rPr lang="sr-Cyrl-CS" sz="2500" b="1">
                <a:solidFill>
                  <a:srgbClr val="FFFF00"/>
                </a:solidFill>
              </a:rPr>
              <a:t> </a:t>
            </a:r>
            <a:r>
              <a:rPr lang="en-US" sz="2500" b="1">
                <a:solidFill>
                  <a:srgbClr val="FFFF00"/>
                </a:solidFill>
              </a:rPr>
              <a:t>психолози, наставници, радници МУП-а и др.), уз вршњачке</a:t>
            </a:r>
            <a:r>
              <a:rPr lang="sr-Cyrl-CS" sz="2500" b="1">
                <a:solidFill>
                  <a:srgbClr val="FFFF00"/>
                </a:solidFill>
              </a:rPr>
              <a:t> е</a:t>
            </a:r>
            <a:r>
              <a:rPr lang="en-US" sz="2500" b="1">
                <a:solidFill>
                  <a:srgbClr val="FFFF00"/>
                </a:solidFill>
              </a:rPr>
              <a:t>дукаторе</a:t>
            </a:r>
            <a:r>
              <a:rPr lang="sr-Cyrl-CS" sz="2500" b="1">
                <a:solidFill>
                  <a:srgbClr val="FFFF00"/>
                </a:solidFill>
              </a:rPr>
              <a:t>,</a:t>
            </a:r>
            <a:r>
              <a:rPr lang="en-US" sz="2500" b="1">
                <a:solidFill>
                  <a:srgbClr val="FFFF00"/>
                </a:solidFill>
              </a:rPr>
              <a:t> развија</a:t>
            </a:r>
            <a:r>
              <a:rPr lang="sr-Cyrl-CS" sz="2500" b="1">
                <a:solidFill>
                  <a:srgbClr val="FFFF00"/>
                </a:solidFill>
              </a:rPr>
              <a:t>ју</a:t>
            </a:r>
            <a:r>
              <a:rPr lang="en-US" sz="2500" b="1">
                <a:solidFill>
                  <a:srgbClr val="FFFF00"/>
                </a:solidFill>
              </a:rPr>
              <a:t> активан приступ, усмерен на задовољавање</a:t>
            </a:r>
            <a:r>
              <a:rPr lang="sr-Cyrl-CS" sz="2500" b="1">
                <a:solidFill>
                  <a:srgbClr val="FFFF00"/>
                </a:solidFill>
              </a:rPr>
              <a:t> </a:t>
            </a:r>
            <a:r>
              <a:rPr lang="en-US" sz="2500" b="1">
                <a:solidFill>
                  <a:srgbClr val="FFFF00"/>
                </a:solidFill>
              </a:rPr>
              <a:t>потреба младих</a:t>
            </a:r>
            <a:r>
              <a:rPr lang="sr-Cyrl-CS" sz="2500" b="1">
                <a:solidFill>
                  <a:srgbClr val="FFFF00"/>
                </a:solidFill>
              </a:rPr>
              <a:t>, одн. прихватити </a:t>
            </a:r>
            <a:r>
              <a:rPr lang="en-US" sz="2500" b="1">
                <a:solidFill>
                  <a:srgbClr val="FFFF00"/>
                </a:solidFill>
              </a:rPr>
              <a:t> интердисциплинарни приступ заснован</a:t>
            </a:r>
            <a:r>
              <a:rPr lang="sr-Cyrl-CS" sz="2500" b="1">
                <a:solidFill>
                  <a:srgbClr val="FFFF00"/>
                </a:solidFill>
              </a:rPr>
              <a:t> </a:t>
            </a:r>
            <a:r>
              <a:rPr lang="en-US" sz="2500" b="1">
                <a:solidFill>
                  <a:srgbClr val="FFFF00"/>
                </a:solidFill>
              </a:rPr>
              <a:t>на деловању у оквиру заједнице</a:t>
            </a:r>
            <a:r>
              <a:rPr lang="sr-Cyrl-CS" sz="2500" b="1">
                <a:solidFill>
                  <a:srgbClr val="FFFF00"/>
                </a:solidFill>
              </a:rPr>
              <a:t>.</a:t>
            </a:r>
            <a:endParaRPr lang="fr-FR" sz="2500" b="1">
              <a:solidFill>
                <a:srgbClr val="FFFF00"/>
              </a:solidFill>
            </a:endParaRPr>
          </a:p>
        </p:txBody>
      </p:sp>
    </p:spTree>
    <p:extLst>
      <p:ext uri="{BB962C8B-B14F-4D97-AF65-F5344CB8AC3E}">
        <p14:creationId xmlns:p14="http://schemas.microsoft.com/office/powerpoint/2010/main" val="8874456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slide(fromBottom)">
                                      <p:cBhvr>
                                        <p:cTn id="7" dur="20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95288" y="404813"/>
            <a:ext cx="8748712" cy="621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3600" b="1">
                <a:solidFill>
                  <a:srgbClr val="FFFF00"/>
                </a:solidFill>
              </a:rPr>
              <a:t>Доступност</a:t>
            </a:r>
            <a:r>
              <a:rPr lang="en-US" sz="3600" b="1">
                <a:solidFill>
                  <a:srgbClr val="FFFF00"/>
                </a:solidFill>
              </a:rPr>
              <a:t> и приступачност</a:t>
            </a:r>
            <a:r>
              <a:rPr lang="en-US" sz="3200" b="1">
                <a:solidFill>
                  <a:srgbClr val="FFFF00"/>
                </a:solidFill>
              </a:rPr>
              <a:t> </a:t>
            </a:r>
            <a:endParaRPr lang="sr-Cyrl-CS" sz="3200" b="1">
              <a:solidFill>
                <a:srgbClr val="FFFF00"/>
              </a:solidFill>
            </a:endParaRPr>
          </a:p>
          <a:p>
            <a:pPr fontAlgn="base">
              <a:spcBef>
                <a:spcPct val="0"/>
              </a:spcBef>
              <a:spcAft>
                <a:spcPct val="0"/>
              </a:spcAft>
              <a:defRPr/>
            </a:pPr>
            <a:endParaRPr lang="en-US" sz="3200" b="1">
              <a:solidFill>
                <a:srgbClr val="FFFF00"/>
              </a:solidFill>
            </a:endParaRPr>
          </a:p>
          <a:p>
            <a:pPr fontAlgn="base">
              <a:spcBef>
                <a:spcPct val="0"/>
              </a:spcBef>
              <a:spcAft>
                <a:spcPct val="0"/>
              </a:spcAft>
              <a:defRPr/>
            </a:pPr>
            <a:r>
              <a:rPr lang="en-US" sz="3000" b="1">
                <a:solidFill>
                  <a:srgbClr val="FFFF00"/>
                </a:solidFill>
              </a:rPr>
              <a:t>Службе за здравствену заштиту деце и омладине треба да буду доступне и приступачне, односно да организују мобилне тимове, да буду прилагођене потребама и проблемима ове групације и да обезбеђују услуге становништву на њима прихватљив начин.</a:t>
            </a:r>
            <a:endParaRPr lang="sr-Cyrl-CS" sz="3000" b="1">
              <a:solidFill>
                <a:srgbClr val="FFFF00"/>
              </a:solidFill>
            </a:endParaRPr>
          </a:p>
        </p:txBody>
      </p:sp>
    </p:spTree>
    <p:extLst>
      <p:ext uri="{BB962C8B-B14F-4D97-AF65-F5344CB8AC3E}">
        <p14:creationId xmlns:p14="http://schemas.microsoft.com/office/powerpoint/2010/main" val="25332915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slide(fromBottom)">
                                      <p:cBhvr>
                                        <p:cTn id="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ext Box 2"/>
          <p:cNvSpPr txBox="1">
            <a:spLocks noChangeArrowheads="1"/>
          </p:cNvSpPr>
          <p:nvPr/>
        </p:nvSpPr>
        <p:spPr bwMode="auto">
          <a:xfrm>
            <a:off x="395288" y="404813"/>
            <a:ext cx="8748712" cy="411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sz="2800" b="1">
              <a:solidFill>
                <a:srgbClr val="FFFF00"/>
              </a:solidFill>
            </a:endParaRPr>
          </a:p>
          <a:p>
            <a:pPr fontAlgn="base">
              <a:spcBef>
                <a:spcPct val="0"/>
              </a:spcBef>
              <a:spcAft>
                <a:spcPct val="0"/>
              </a:spcAft>
              <a:defRPr/>
            </a:pPr>
            <a:r>
              <a:rPr lang="sr-Cyrl-CS" sz="2800" b="1">
                <a:solidFill>
                  <a:srgbClr val="FFFF00"/>
                </a:solidFill>
              </a:rPr>
              <a:t>О</a:t>
            </a:r>
            <a:r>
              <a:rPr lang="en-US" sz="2800" b="1">
                <a:solidFill>
                  <a:srgbClr val="FFFF00"/>
                </a:solidFill>
              </a:rPr>
              <a:t>безбедити доступност услуга саветовалишта за младе, а организовањем мобилних тимова и услуге развојног саветовалишта у селима и у</a:t>
            </a:r>
          </a:p>
          <a:p>
            <a:pPr fontAlgn="base">
              <a:spcBef>
                <a:spcPct val="0"/>
              </a:spcBef>
              <a:spcAft>
                <a:spcPct val="0"/>
              </a:spcAft>
              <a:defRPr/>
            </a:pPr>
            <a:r>
              <a:rPr lang="en-US" sz="2800" b="1">
                <a:solidFill>
                  <a:srgbClr val="FFFF00"/>
                </a:solidFill>
              </a:rPr>
              <a:t>мањим градским срединама.</a:t>
            </a:r>
            <a:endParaRPr lang="fr-FR" sz="2800" b="1">
              <a:solidFill>
                <a:srgbClr val="FFFF00"/>
              </a:solidFill>
            </a:endParaRPr>
          </a:p>
        </p:txBody>
      </p:sp>
    </p:spTree>
    <p:extLst>
      <p:ext uri="{BB962C8B-B14F-4D97-AF65-F5344CB8AC3E}">
        <p14:creationId xmlns:p14="http://schemas.microsoft.com/office/powerpoint/2010/main" val="36954117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2098"/>
                                        </p:tgtEl>
                                        <p:attrNameLst>
                                          <p:attrName>style.visibility</p:attrName>
                                        </p:attrNameLst>
                                      </p:cBhvr>
                                      <p:to>
                                        <p:strVal val="visible"/>
                                      </p:to>
                                    </p:set>
                                    <p:animEffect transition="in" filter="slide(fromBottom)">
                                      <p:cBhvr>
                                        <p:cTn id="7" dur="2000"/>
                                        <p:tgtEl>
                                          <p:spTgt spid="132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395288" y="404813"/>
            <a:ext cx="8748712" cy="5094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defRPr/>
            </a:pPr>
            <a:r>
              <a:rPr lang="sr-Cyrl-CS" sz="2800" b="1">
                <a:solidFill>
                  <a:srgbClr val="FFFF00"/>
                </a:solidFill>
              </a:rPr>
              <a:t>С</a:t>
            </a:r>
            <a:r>
              <a:rPr lang="en-US" sz="2800" b="1">
                <a:solidFill>
                  <a:srgbClr val="FFFF00"/>
                </a:solidFill>
              </a:rPr>
              <a:t>лужбе треба да буду отворене за све особе којима је помоћ потребна, без обзира на пол, узраст, етничку припадност, расу, религију, образовни ниво, социјални статус или неку другу карактеристику која може бити основ за дискриминацију. </a:t>
            </a:r>
            <a:endParaRPr lang="fr-FR" sz="2800" b="1">
              <a:solidFill>
                <a:srgbClr val="FFFF00"/>
              </a:solidFill>
            </a:endParaRPr>
          </a:p>
        </p:txBody>
      </p:sp>
    </p:spTree>
    <p:extLst>
      <p:ext uri="{BB962C8B-B14F-4D97-AF65-F5344CB8AC3E}">
        <p14:creationId xmlns:p14="http://schemas.microsoft.com/office/powerpoint/2010/main" val="5987944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slide(fromBottom)">
                                      <p:cBhvr>
                                        <p:cTn id="7" dur="20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95288" y="404813"/>
            <a:ext cx="8748712" cy="594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a:t>
            </a:r>
            <a:r>
              <a:rPr lang="en-US" sz="3600" b="1">
                <a:solidFill>
                  <a:srgbClr val="FFFF00"/>
                </a:solidFill>
              </a:rPr>
              <a:t>Заштита људских права</a:t>
            </a:r>
            <a:endParaRPr lang="sr-Cyrl-CS" sz="3600" b="1">
              <a:solidFill>
                <a:srgbClr val="FFFF00"/>
              </a:solidFill>
            </a:endParaRPr>
          </a:p>
          <a:p>
            <a:pPr fontAlgn="base">
              <a:spcBef>
                <a:spcPct val="0"/>
              </a:spcBef>
              <a:spcAft>
                <a:spcPct val="0"/>
              </a:spcAft>
              <a:defRPr/>
            </a:pPr>
            <a:endParaRPr lang="en-US" sz="2800" b="1">
              <a:solidFill>
                <a:srgbClr val="FFFF00"/>
              </a:solidFill>
            </a:endParaRPr>
          </a:p>
          <a:p>
            <a:pPr fontAlgn="base">
              <a:spcBef>
                <a:spcPct val="0"/>
              </a:spcBef>
              <a:spcAft>
                <a:spcPct val="0"/>
              </a:spcAft>
              <a:defRPr/>
            </a:pPr>
            <a:r>
              <a:rPr lang="en-US" sz="2800" b="1">
                <a:solidFill>
                  <a:srgbClr val="FFFF00"/>
                </a:solidFill>
              </a:rPr>
              <a:t>Људска права морају бити заштићена на свим нивоима у систему здравствене заштите</a:t>
            </a:r>
            <a:r>
              <a:rPr lang="sr-Cyrl-CS" sz="2800" b="1">
                <a:solidFill>
                  <a:srgbClr val="FFFF00"/>
                </a:solidFill>
              </a:rPr>
              <a:t> </a:t>
            </a:r>
            <a:r>
              <a:rPr lang="en-US" sz="2800" b="1">
                <a:solidFill>
                  <a:srgbClr val="FFFF00"/>
                </a:solidFill>
              </a:rPr>
              <a:t>деце и омладине. У свим установама основани су етички одбори, а здравствени радници треба да поштују етички кодекс у лечењу и истраживању.</a:t>
            </a:r>
            <a:r>
              <a:rPr lang="sr-Latn-CS" sz="2800" b="1">
                <a:solidFill>
                  <a:srgbClr val="FFFF00"/>
                </a:solidFill>
              </a:rPr>
              <a:t> </a:t>
            </a:r>
            <a:endParaRPr lang="sr-Cyrl-CS" sz="2800" b="1">
              <a:solidFill>
                <a:srgbClr val="FFFF00"/>
              </a:solidFill>
            </a:endParaRPr>
          </a:p>
          <a:p>
            <a:pPr fontAlgn="base">
              <a:spcBef>
                <a:spcPct val="0"/>
              </a:spcBef>
              <a:spcAft>
                <a:spcPct val="0"/>
              </a:spcAft>
              <a:defRPr/>
            </a:pPr>
            <a:endParaRPr lang="sr-Cyrl-CS" sz="2800" b="1">
              <a:solidFill>
                <a:srgbClr val="FFFF00"/>
              </a:solidFill>
              <a:cs typeface="Arial" charset="0"/>
            </a:endParaRPr>
          </a:p>
        </p:txBody>
      </p:sp>
    </p:spTree>
    <p:extLst>
      <p:ext uri="{BB962C8B-B14F-4D97-AF65-F5344CB8AC3E}">
        <p14:creationId xmlns:p14="http://schemas.microsoft.com/office/powerpoint/2010/main" val="32096384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slide(fromBottom)">
                                      <p:cBhvr>
                                        <p:cTn id="7" dur="2000"/>
                                        <p:tgtEl>
                                          <p:spTgt spid="49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000240"/>
            <a:ext cx="7715304" cy="430887"/>
          </a:xfrm>
          <a:prstGeom prst="rect">
            <a:avLst/>
          </a:prstGeom>
          <a:noFill/>
        </p:spPr>
        <p:txBody>
          <a:bodyPr wrap="square" rtlCol="0">
            <a:spAutoFit/>
          </a:bodyPr>
          <a:lstStyle/>
          <a:p>
            <a:pPr marL="457200" indent="-457200" algn="just">
              <a:buClr>
                <a:schemeClr val="accent3">
                  <a:lumMod val="60000"/>
                  <a:lumOff val="40000"/>
                </a:schemeClr>
              </a:buClr>
              <a:buFont typeface="Wingdings" pitchFamily="2" charset="2"/>
              <a:buChar char="Ø"/>
            </a:pPr>
            <a:endParaRPr lang="en-US" sz="2200">
              <a:latin typeface="Times New Roman" pitchFamily="18" charset="0"/>
              <a:cs typeface="Times New Roman" pitchFamily="18" charset="0"/>
            </a:endParaRPr>
          </a:p>
        </p:txBody>
      </p:sp>
      <p:sp>
        <p:nvSpPr>
          <p:cNvPr id="6" name="TextBox 5"/>
          <p:cNvSpPr txBox="1"/>
          <p:nvPr/>
        </p:nvSpPr>
        <p:spPr>
          <a:xfrm>
            <a:off x="814286" y="1412776"/>
            <a:ext cx="7358114" cy="5509200"/>
          </a:xfrm>
          <a:prstGeom prst="rect">
            <a:avLst/>
          </a:prstGeom>
          <a:noFill/>
        </p:spPr>
        <p:txBody>
          <a:bodyPr wrap="square" rtlCol="0">
            <a:spAutoFit/>
          </a:bodyPr>
          <a:lstStyle/>
          <a:p>
            <a:pPr algn="just">
              <a:buClr>
                <a:schemeClr val="accent3">
                  <a:lumMod val="60000"/>
                  <a:lumOff val="40000"/>
                </a:schemeClr>
              </a:buClr>
              <a:buFont typeface="Wingdings" pitchFamily="2" charset="2"/>
              <a:buChar char="Ø"/>
            </a:pPr>
            <a:r>
              <a:rPr lang="sr-Latn-RS" sz="2200" dirty="0" smtClean="0">
                <a:latin typeface="Times New Roman" pitchFamily="18" charset="0"/>
                <a:cs typeface="Times New Roman" pitchFamily="18" charset="0"/>
              </a:rPr>
              <a:t> </a:t>
            </a:r>
            <a:r>
              <a:rPr lang="sr-Cyrl-RS" sz="2200" dirty="0">
                <a:latin typeface="Times New Roman" pitchFamily="18" charset="0"/>
                <a:cs typeface="Times New Roman" pitchFamily="18" charset="0"/>
              </a:rPr>
              <a:t>Особе са инвалидитетоми и ментално недовољно развијена лица</a:t>
            </a:r>
          </a:p>
          <a:p>
            <a:pPr algn="just">
              <a:buClr>
                <a:schemeClr val="accent3">
                  <a:lumMod val="60000"/>
                  <a:lumOff val="40000"/>
                </a:schemeClr>
              </a:buClr>
              <a:buFont typeface="Wingdings" pitchFamily="2" charset="2"/>
              <a:buChar char="Ø"/>
            </a:pPr>
            <a:endParaRPr lang="sr-Cyrl-RS" sz="2200" dirty="0">
              <a:latin typeface="Times New Roman" pitchFamily="18" charset="0"/>
              <a:cs typeface="Times New Roman" pitchFamily="18" charset="0"/>
            </a:endParaRPr>
          </a:p>
          <a:p>
            <a:pPr algn="just">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Лица која болује од ХИВ инфекције или других заразних болести које су утврђене законом којим се уређује област заштите становништва од заразних болести, малигних болести, шећерне болести, хемофилије, психозе, епилепсије, мултипле склерозе, лица у терминалној фази хроничне бубрежне инсуфицијенције, цистичне фиброзе, системске аутоимуне болести, реуматске грознице, болести зависности</a:t>
            </a:r>
          </a:p>
          <a:p>
            <a:pPr algn="just">
              <a:buClr>
                <a:schemeClr val="accent3">
                  <a:lumMod val="60000"/>
                  <a:lumOff val="40000"/>
                </a:schemeClr>
              </a:buClr>
              <a:buFont typeface="Wingdings" pitchFamily="2" charset="2"/>
              <a:buChar char="Ø"/>
            </a:pPr>
            <a:endParaRPr lang="sr-Cyrl-RS" sz="2200" dirty="0">
              <a:latin typeface="Times New Roman" pitchFamily="18" charset="0"/>
              <a:cs typeface="Times New Roman" pitchFamily="18" charset="0"/>
            </a:endParaRPr>
          </a:p>
          <a:p>
            <a:pPr algn="just">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Незапослена лица и друге материјално угрожене категорије становништва</a:t>
            </a:r>
          </a:p>
          <a:p>
            <a:pPr algn="just">
              <a:buClr>
                <a:schemeClr val="accent3">
                  <a:lumMod val="60000"/>
                  <a:lumOff val="40000"/>
                </a:schemeClr>
              </a:buClr>
              <a:buFont typeface="Wingdings" pitchFamily="2" charset="2"/>
              <a:buChar char="Ø"/>
            </a:pPr>
            <a:endParaRPr lang="sr-Cyrl-RS" sz="2200" dirty="0">
              <a:latin typeface="Times New Roman" pitchFamily="18" charset="0"/>
              <a:cs typeface="Times New Roman" pitchFamily="18" charset="0"/>
            </a:endParaRPr>
          </a:p>
          <a:p>
            <a:pPr algn="just">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Монаси и монахиње</a:t>
            </a:r>
            <a:endParaRPr lang="sr-Latn-RS" sz="22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301495606"/>
      </p:ext>
    </p:extLst>
  </p:cSld>
  <p:clrMapOvr>
    <a:masterClrMapping/>
  </p:clrMapOvr>
  <mc:AlternateContent xmlns:mc="http://schemas.openxmlformats.org/markup-compatibility/2006" xmlns:p14="http://schemas.microsoft.com/office/powerpoint/2010/main">
    <mc:Choice Requires="p14">
      <p:transition spd="slow" p14:dur="2000" advTm="17143"/>
    </mc:Choice>
    <mc:Fallback xmlns="">
      <p:transition spd="slow" advTm="17143"/>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395288" y="404813"/>
            <a:ext cx="8748712" cy="607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a:t>
            </a:r>
            <a:r>
              <a:rPr lang="en-US" sz="3600" b="1">
                <a:solidFill>
                  <a:srgbClr val="FFFF00"/>
                </a:solidFill>
              </a:rPr>
              <a:t>Квалитет рада служби </a:t>
            </a:r>
            <a:endParaRPr lang="sr-Cyrl-CS" sz="3600" b="1">
              <a:solidFill>
                <a:srgbClr val="FFFF00"/>
              </a:solidFill>
            </a:endParaRPr>
          </a:p>
          <a:p>
            <a:pPr fontAlgn="base">
              <a:spcBef>
                <a:spcPct val="0"/>
              </a:spcBef>
              <a:spcAft>
                <a:spcPct val="0"/>
              </a:spcAft>
              <a:defRPr/>
            </a:pPr>
            <a:endParaRPr lang="en-US" sz="3600" b="1">
              <a:solidFill>
                <a:srgbClr val="FFFF00"/>
              </a:solidFill>
            </a:endParaRPr>
          </a:p>
          <a:p>
            <a:pPr fontAlgn="base">
              <a:spcBef>
                <a:spcPct val="0"/>
              </a:spcBef>
              <a:spcAft>
                <a:spcPct val="0"/>
              </a:spcAft>
              <a:defRPr/>
            </a:pPr>
            <a:r>
              <a:rPr lang="en-US" sz="2800" b="1">
                <a:solidFill>
                  <a:srgbClr val="FFFF00"/>
                </a:solidFill>
              </a:rPr>
              <a:t>Неопходно је да службе за здравствену заштиту деце и омладине развијају механизме за стално унапређење квалитета свога рада и да буду орјентисане ка потребама популације за коју су основане, са наглашеним усмерењем ка очувању и промоцији здравља.</a:t>
            </a:r>
            <a:endParaRPr lang="fr-FR" sz="2800" b="1">
              <a:solidFill>
                <a:srgbClr val="FFFF00"/>
              </a:solidFill>
            </a:endParaRPr>
          </a:p>
          <a:p>
            <a:pPr fontAlgn="base">
              <a:spcBef>
                <a:spcPct val="0"/>
              </a:spcBef>
              <a:spcAft>
                <a:spcPct val="0"/>
              </a:spcAft>
              <a:defRPr/>
            </a:pPr>
            <a:endParaRPr lang="sr-Cyrl-CS" sz="2800" b="1">
              <a:solidFill>
                <a:srgbClr val="FFFF00"/>
              </a:solidFill>
              <a:cs typeface="Arial" charset="0"/>
            </a:endParaRPr>
          </a:p>
        </p:txBody>
      </p:sp>
    </p:spTree>
    <p:extLst>
      <p:ext uri="{BB962C8B-B14F-4D97-AF65-F5344CB8AC3E}">
        <p14:creationId xmlns:p14="http://schemas.microsoft.com/office/powerpoint/2010/main" val="17131712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slide(fromBottom)">
                                      <p:cBhvr>
                                        <p:cTn id="7" dur="20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395288" y="404813"/>
            <a:ext cx="8748712" cy="594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a:t>
            </a:r>
            <a:r>
              <a:rPr lang="en-US" sz="3600" b="1">
                <a:solidFill>
                  <a:srgbClr val="FFFF00"/>
                </a:solidFill>
              </a:rPr>
              <a:t>Брига за осетљиве групације</a:t>
            </a:r>
            <a:endParaRPr lang="sr-Cyrl-CS" sz="3600" b="1">
              <a:solidFill>
                <a:srgbClr val="FFFF00"/>
              </a:solidFill>
            </a:endParaRPr>
          </a:p>
          <a:p>
            <a:pPr fontAlgn="base">
              <a:spcBef>
                <a:spcPct val="0"/>
              </a:spcBef>
              <a:spcAft>
                <a:spcPct val="0"/>
              </a:spcAft>
              <a:defRPr/>
            </a:pPr>
            <a:endParaRPr lang="en-US" sz="1400" b="1">
              <a:solidFill>
                <a:srgbClr val="FFFF00"/>
              </a:solidFill>
            </a:endParaRPr>
          </a:p>
          <a:p>
            <a:pPr fontAlgn="base">
              <a:spcBef>
                <a:spcPct val="0"/>
              </a:spcBef>
              <a:spcAft>
                <a:spcPct val="0"/>
              </a:spcAft>
              <a:defRPr/>
            </a:pPr>
            <a:r>
              <a:rPr lang="en-US" sz="2800" b="1">
                <a:solidFill>
                  <a:srgbClr val="FFFF00"/>
                </a:solidFill>
              </a:rPr>
              <a:t>Осетљиве групације треба да имају приоритет у процесу планирања и организације служби за здравствену заштиту деце и омладине. </a:t>
            </a:r>
            <a:endParaRPr lang="sr-Cyrl-CS" sz="2800" b="1">
              <a:solidFill>
                <a:srgbClr val="FFFF00"/>
              </a:solidFill>
              <a:cs typeface="Arial" charset="0"/>
            </a:endParaRPr>
          </a:p>
        </p:txBody>
      </p:sp>
      <p:pic>
        <p:nvPicPr>
          <p:cNvPr id="22531" name="Picture 8" descr="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35671">
            <a:off x="539750" y="1989138"/>
            <a:ext cx="2505075" cy="17938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5820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slide(fromBottom)">
                                      <p:cBhvr>
                                        <p:cTn id="7" dur="20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395288" y="404813"/>
            <a:ext cx="8748712" cy="668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defRPr/>
            </a:pPr>
            <a:r>
              <a:rPr lang="sr-Cyrl-CS" sz="2800" b="1">
                <a:solidFill>
                  <a:srgbClr val="FFFF00"/>
                </a:solidFill>
              </a:rPr>
              <a:t>О</a:t>
            </a:r>
            <a:r>
              <a:rPr lang="en-US" sz="2800" b="1">
                <a:solidFill>
                  <a:srgbClr val="FFFF00"/>
                </a:solidFill>
              </a:rPr>
              <a:t>сетљиве групације</a:t>
            </a:r>
            <a:endParaRPr lang="sr-Cyrl-CS" sz="2800" b="1">
              <a:solidFill>
                <a:srgbClr val="FFFF00"/>
              </a:solidFill>
            </a:endParaRPr>
          </a:p>
          <a:p>
            <a:pPr fontAlgn="base">
              <a:spcBef>
                <a:spcPct val="0"/>
              </a:spcBef>
              <a:spcAft>
                <a:spcPct val="0"/>
              </a:spcAft>
              <a:defRPr/>
            </a:pPr>
            <a:endParaRPr lang="en-US" sz="2800" b="1">
              <a:solidFill>
                <a:srgbClr val="FFFF00"/>
              </a:solidFill>
            </a:endParaRPr>
          </a:p>
          <a:p>
            <a:pPr fontAlgn="base">
              <a:spcBef>
                <a:spcPct val="0"/>
              </a:spcBef>
              <a:spcAft>
                <a:spcPct val="0"/>
              </a:spcAft>
              <a:defRPr/>
            </a:pPr>
            <a:r>
              <a:rPr lang="en-US" sz="2800" b="1">
                <a:solidFill>
                  <a:srgbClr val="FFFF00"/>
                </a:solidFill>
              </a:rPr>
              <a:t>сиромашни, ромска популација, деца са инвалидитетом, деца под ризиком и са развојним тешкоћама, злостављана и занемаривана деца, деца без родитељског старања која су смештена у установе, деца из сеоских средина, деца која су напустила школу - „деца и адолесценти улице”, као и избегла и интерно расељена лица.</a:t>
            </a:r>
            <a:endParaRPr lang="sr-Cyrl-CS" sz="2800" b="1">
              <a:solidFill>
                <a:srgbClr val="FFFF00"/>
              </a:solidFill>
            </a:endParaRPr>
          </a:p>
          <a:p>
            <a:pPr fontAlgn="base">
              <a:spcBef>
                <a:spcPct val="0"/>
              </a:spcBef>
              <a:spcAft>
                <a:spcPct val="0"/>
              </a:spcAft>
              <a:defRPr/>
            </a:pPr>
            <a:endParaRPr lang="sr-Cyrl-CS" sz="2800" b="1">
              <a:solidFill>
                <a:srgbClr val="FFFF00"/>
              </a:solidFill>
              <a:cs typeface="Arial" charset="0"/>
            </a:endParaRPr>
          </a:p>
        </p:txBody>
      </p:sp>
    </p:spTree>
    <p:extLst>
      <p:ext uri="{BB962C8B-B14F-4D97-AF65-F5344CB8AC3E}">
        <p14:creationId xmlns:p14="http://schemas.microsoft.com/office/powerpoint/2010/main" val="1781529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slide(fromBottom)">
                                      <p:cBhvr>
                                        <p:cTn id="7" dur="2000"/>
                                        <p:tgtEl>
                                          <p:spTgt spid="53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395288" y="404813"/>
            <a:ext cx="8748712" cy="594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a:t>
            </a:r>
            <a:r>
              <a:rPr lang="en-US" sz="3600" b="1">
                <a:solidFill>
                  <a:srgbClr val="FFFF00"/>
                </a:solidFill>
              </a:rPr>
              <a:t>Учешће појединаца</a:t>
            </a:r>
          </a:p>
          <a:p>
            <a:pPr fontAlgn="base">
              <a:spcBef>
                <a:spcPct val="0"/>
              </a:spcBef>
              <a:spcAft>
                <a:spcPct val="0"/>
              </a:spcAft>
              <a:defRPr/>
            </a:pPr>
            <a:endParaRPr lang="sr-Cyrl-CS" sz="2800" b="1">
              <a:solidFill>
                <a:srgbClr val="FFFF00"/>
              </a:solidFill>
            </a:endParaRPr>
          </a:p>
          <a:p>
            <a:pPr fontAlgn="base">
              <a:spcBef>
                <a:spcPct val="0"/>
              </a:spcBef>
              <a:spcAft>
                <a:spcPct val="0"/>
              </a:spcAft>
              <a:defRPr/>
            </a:pPr>
            <a:r>
              <a:rPr lang="en-US" sz="2800" b="1">
                <a:solidFill>
                  <a:srgbClr val="FFFF00"/>
                </a:solidFill>
              </a:rPr>
              <a:t>Представници родитеља, деце и омладине треба да учествују у </a:t>
            </a:r>
            <a:r>
              <a:rPr lang="en-US" sz="2800" b="1" i="1">
                <a:solidFill>
                  <a:srgbClr val="FFFF00"/>
                </a:solidFill>
              </a:rPr>
              <a:t>планирању, праћењу и процени спровођења </a:t>
            </a:r>
            <a:r>
              <a:rPr lang="sr-Cyrl-CS" sz="2800" b="1" i="1">
                <a:solidFill>
                  <a:srgbClr val="FFFF00"/>
                </a:solidFill>
              </a:rPr>
              <a:t>зз</a:t>
            </a:r>
            <a:r>
              <a:rPr lang="en-US" sz="2800" b="1" i="1">
                <a:solidFill>
                  <a:srgbClr val="FFFF00"/>
                </a:solidFill>
              </a:rPr>
              <a:t>, а тиме и у доношењу одлука које се тичу њиховог здравља</a:t>
            </a:r>
            <a:r>
              <a:rPr lang="en-US" sz="2800" b="1">
                <a:solidFill>
                  <a:srgbClr val="FFFF00"/>
                </a:solidFill>
              </a:rPr>
              <a:t>. Нарочита пажња мора бити усмерена на избор и едукацију вршњачких едукатора.</a:t>
            </a:r>
            <a:endParaRPr lang="fr-FR" sz="2800" b="1">
              <a:solidFill>
                <a:srgbClr val="FFFF00"/>
              </a:solidFill>
            </a:endParaRPr>
          </a:p>
          <a:p>
            <a:pPr fontAlgn="base">
              <a:spcBef>
                <a:spcPct val="0"/>
              </a:spcBef>
              <a:spcAft>
                <a:spcPct val="0"/>
              </a:spcAft>
              <a:defRPr/>
            </a:pPr>
            <a:endParaRPr lang="sr-Cyrl-CS" sz="2800" b="1">
              <a:solidFill>
                <a:srgbClr val="FFFF00"/>
              </a:solidFill>
              <a:cs typeface="Arial" charset="0"/>
            </a:endParaRPr>
          </a:p>
        </p:txBody>
      </p:sp>
    </p:spTree>
    <p:extLst>
      <p:ext uri="{BB962C8B-B14F-4D97-AF65-F5344CB8AC3E}">
        <p14:creationId xmlns:p14="http://schemas.microsoft.com/office/powerpoint/2010/main" val="20396234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slide(fromBottom)">
                                      <p:cBhvr>
                                        <p:cTn id="7" dur="20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95288" y="404813"/>
            <a:ext cx="8748712" cy="649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a:t>
            </a:r>
            <a:r>
              <a:rPr lang="sr-Cyrl-CS" sz="3600" b="1">
                <a:solidFill>
                  <a:srgbClr val="FFFF00"/>
                </a:solidFill>
              </a:rPr>
              <a:t>Партнерство за здравље</a:t>
            </a:r>
            <a:r>
              <a:rPr lang="sr-Cyrl-CS" sz="2800" b="1">
                <a:solidFill>
                  <a:srgbClr val="FFFF00"/>
                </a:solidFill>
              </a:rPr>
              <a:t> </a:t>
            </a:r>
          </a:p>
          <a:p>
            <a:pPr fontAlgn="base">
              <a:spcBef>
                <a:spcPct val="0"/>
              </a:spcBef>
              <a:spcAft>
                <a:spcPct val="0"/>
              </a:spcAft>
              <a:defRPr/>
            </a:pPr>
            <a:r>
              <a:rPr lang="sr-Cyrl-CS" sz="2200" b="1">
                <a:solidFill>
                  <a:srgbClr val="FFFF00"/>
                </a:solidFill>
              </a:rPr>
              <a:t>(међусекторска сарадња)</a:t>
            </a:r>
            <a:endParaRPr lang="en-US" sz="2200" b="1">
              <a:solidFill>
                <a:srgbClr val="FFFF00"/>
              </a:solidFill>
            </a:endParaRPr>
          </a:p>
          <a:p>
            <a:pPr fontAlgn="base">
              <a:spcBef>
                <a:spcPct val="0"/>
              </a:spcBef>
              <a:spcAft>
                <a:spcPct val="0"/>
              </a:spcAft>
              <a:defRPr/>
            </a:pPr>
            <a:endParaRPr lang="sr-Cyrl-CS" sz="2200" b="1">
              <a:solidFill>
                <a:srgbClr val="FFFF00"/>
              </a:solidFill>
            </a:endParaRPr>
          </a:p>
          <a:p>
            <a:pPr fontAlgn="base">
              <a:spcBef>
                <a:spcPct val="0"/>
              </a:spcBef>
              <a:spcAft>
                <a:spcPct val="0"/>
              </a:spcAft>
              <a:defRPr/>
            </a:pPr>
            <a:r>
              <a:rPr lang="sr-Cyrl-CS" sz="2800" b="1">
                <a:solidFill>
                  <a:srgbClr val="FFFF00"/>
                </a:solidFill>
              </a:rPr>
              <a:t>З</a:t>
            </a:r>
            <a:r>
              <a:rPr lang="en-US" sz="2800" b="1">
                <a:solidFill>
                  <a:srgbClr val="FFFF00"/>
                </a:solidFill>
              </a:rPr>
              <a:t>дравствени сектор има кључну улогу у промоцији, превенцији и заштити здравља, </a:t>
            </a:r>
            <a:r>
              <a:rPr lang="sr-Cyrl-CS" sz="2800" b="1">
                <a:solidFill>
                  <a:srgbClr val="FFFF00"/>
                </a:solidFill>
              </a:rPr>
              <a:t>али </a:t>
            </a:r>
            <a:r>
              <a:rPr lang="en-US" sz="2800" b="1">
                <a:solidFill>
                  <a:srgbClr val="FFFF00"/>
                </a:solidFill>
              </a:rPr>
              <a:t>на основне одреднице здравља значајно делују и други сектори, као што су </a:t>
            </a:r>
            <a:r>
              <a:rPr lang="sr-Cyrl-CS" sz="2800" b="1">
                <a:solidFill>
                  <a:srgbClr val="FFFF00"/>
                </a:solidFill>
              </a:rPr>
              <a:t>локална самоуправа, </a:t>
            </a:r>
            <a:r>
              <a:rPr lang="en-US" sz="2800" b="1">
                <a:solidFill>
                  <a:srgbClr val="FFFF00"/>
                </a:solidFill>
              </a:rPr>
              <a:t>образовање, социјална заштита, култура, наука, удружења која раде са осетљивим групацијама</a:t>
            </a:r>
            <a:r>
              <a:rPr lang="sr-Cyrl-CS" sz="2800" b="1">
                <a:solidFill>
                  <a:srgbClr val="FFFF00"/>
                </a:solidFill>
              </a:rPr>
              <a:t>,</a:t>
            </a:r>
            <a:r>
              <a:rPr lang="en-US" sz="2800">
                <a:solidFill>
                  <a:srgbClr val="FFFF00"/>
                </a:solidFill>
              </a:rPr>
              <a:t> </a:t>
            </a:r>
            <a:r>
              <a:rPr lang="sr-Cyrl-CS" sz="2800" b="1">
                <a:solidFill>
                  <a:srgbClr val="FFFF00"/>
                </a:solidFill>
              </a:rPr>
              <a:t>јавна гласила, </a:t>
            </a:r>
            <a:r>
              <a:rPr lang="en-US" sz="2800" b="1">
                <a:solidFill>
                  <a:srgbClr val="FFFF00"/>
                </a:solidFill>
              </a:rPr>
              <a:t>правни систем, финансирање.</a:t>
            </a:r>
            <a:r>
              <a:rPr lang="en-US" sz="2800">
                <a:solidFill>
                  <a:srgbClr val="FFFF00"/>
                </a:solidFill>
              </a:rPr>
              <a:t> </a:t>
            </a:r>
            <a:endParaRPr lang="sr-Cyrl-CS" sz="2800" b="1">
              <a:solidFill>
                <a:srgbClr val="FFFF00"/>
              </a:solidFill>
            </a:endParaRPr>
          </a:p>
        </p:txBody>
      </p:sp>
    </p:spTree>
    <p:extLst>
      <p:ext uri="{BB962C8B-B14F-4D97-AF65-F5344CB8AC3E}">
        <p14:creationId xmlns:p14="http://schemas.microsoft.com/office/powerpoint/2010/main" val="40095144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slide(fromBottom)">
                                      <p:cBhvr>
                                        <p:cTn id="7" dur="20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395288" y="404813"/>
            <a:ext cx="8748712" cy="616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4000" b="1">
                <a:solidFill>
                  <a:srgbClr val="FFFF00"/>
                </a:solidFill>
              </a:rPr>
              <a:t>Принципи здравствене заштите деце и омладине</a:t>
            </a:r>
            <a:endParaRPr lang="sr-Latn-CS" sz="40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800" b="1">
              <a:solidFill>
                <a:srgbClr val="FFFF00"/>
              </a:solidFill>
              <a:effectLst>
                <a:outerShdw blurRad="38100" dist="38100" dir="2700000" algn="tl">
                  <a:srgbClr val="C0C0C0"/>
                </a:outerShdw>
              </a:effectLst>
            </a:endParaRPr>
          </a:p>
          <a:p>
            <a:pPr fontAlgn="base">
              <a:spcBef>
                <a:spcPct val="0"/>
              </a:spcBef>
              <a:spcAft>
                <a:spcPct val="0"/>
              </a:spcAft>
              <a:defRPr/>
            </a:pPr>
            <a:endParaRPr lang="en-US"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Партнерство за здравље </a:t>
            </a:r>
            <a:r>
              <a:rPr lang="sr-Cyrl-CS" sz="2200" b="1">
                <a:solidFill>
                  <a:srgbClr val="FFFF00"/>
                </a:solidFill>
              </a:rPr>
              <a:t>(међусекторска сарадња)</a:t>
            </a:r>
            <a:endParaRPr lang="en-US" sz="2200" b="1">
              <a:solidFill>
                <a:srgbClr val="FFFF00"/>
              </a:solidFill>
            </a:endParaRPr>
          </a:p>
          <a:p>
            <a:pPr fontAlgn="base">
              <a:spcBef>
                <a:spcPct val="0"/>
              </a:spcBef>
              <a:spcAft>
                <a:spcPct val="0"/>
              </a:spcAft>
              <a:defRPr/>
            </a:pPr>
            <a:endParaRPr lang="sr-Cyrl-CS" sz="2200" b="1">
              <a:solidFill>
                <a:srgbClr val="FFFF00"/>
              </a:solidFill>
            </a:endParaRPr>
          </a:p>
          <a:p>
            <a:pPr fontAlgn="base">
              <a:spcBef>
                <a:spcPct val="0"/>
              </a:spcBef>
              <a:spcAft>
                <a:spcPct val="0"/>
              </a:spcAft>
              <a:defRPr/>
            </a:pPr>
            <a:r>
              <a:rPr lang="en-US" sz="2800" b="1">
                <a:solidFill>
                  <a:srgbClr val="FFFF00"/>
                </a:solidFill>
              </a:rPr>
              <a:t>Локалну самоуправу представљају доносиоци политичких одлука, треба да има одговарајуће учешће у планирању, организацији, спровође</a:t>
            </a:r>
            <a:r>
              <a:rPr lang="sr-Cyrl-CS" sz="2800" b="1">
                <a:solidFill>
                  <a:srgbClr val="FFFF00"/>
                </a:solidFill>
              </a:rPr>
              <a:t>- </a:t>
            </a:r>
            <a:r>
              <a:rPr lang="en-US" sz="2800" b="1">
                <a:solidFill>
                  <a:srgbClr val="FFFF00"/>
                </a:solidFill>
              </a:rPr>
              <a:t>њу и надгледању свих мера и активности које доприносе унапређењу и очувању здравља становништава, а посебно у активностима на промоцији здравља у породици, предшколским установама и школама.</a:t>
            </a:r>
            <a:endParaRPr lang="sr-Cyrl-CS" sz="2800" b="1">
              <a:solidFill>
                <a:srgbClr val="FFFF00"/>
              </a:solidFill>
            </a:endParaRPr>
          </a:p>
        </p:txBody>
      </p:sp>
    </p:spTree>
    <p:extLst>
      <p:ext uri="{BB962C8B-B14F-4D97-AF65-F5344CB8AC3E}">
        <p14:creationId xmlns:p14="http://schemas.microsoft.com/office/powerpoint/2010/main" val="21749854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slide(fromBottom)">
                                      <p:cBhvr>
                                        <p:cTn id="7" dur="2000"/>
                                        <p:tgtEl>
                                          <p:spTgt spid="56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395288" y="404813"/>
            <a:ext cx="8748712" cy="472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800" b="1">
                <a:solidFill>
                  <a:srgbClr val="FFFF00"/>
                </a:solidFill>
              </a:rPr>
              <a:t>Принципи здравствене заштите деце и омладине</a:t>
            </a:r>
            <a:endParaRPr lang="sr-Latn-CS" sz="38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3800"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Партнерство за здравље </a:t>
            </a:r>
            <a:r>
              <a:rPr lang="sr-Cyrl-CS" sz="2200" b="1">
                <a:solidFill>
                  <a:srgbClr val="FFFF00"/>
                </a:solidFill>
              </a:rPr>
              <a:t>(међусекторска сарадња)</a:t>
            </a:r>
            <a:endParaRPr lang="en-US" sz="2200" b="1">
              <a:solidFill>
                <a:srgbClr val="FFFF00"/>
              </a:solidFill>
            </a:endParaRPr>
          </a:p>
          <a:p>
            <a:pPr fontAlgn="base">
              <a:spcBef>
                <a:spcPct val="0"/>
              </a:spcBef>
              <a:spcAft>
                <a:spcPct val="0"/>
              </a:spcAft>
              <a:defRPr/>
            </a:pPr>
            <a:endParaRPr lang="sr-Cyrl-CS" sz="2200" b="1">
              <a:solidFill>
                <a:srgbClr val="FFFF00"/>
              </a:solidFill>
            </a:endParaRPr>
          </a:p>
          <a:p>
            <a:pPr fontAlgn="base">
              <a:spcBef>
                <a:spcPct val="0"/>
              </a:spcBef>
              <a:spcAft>
                <a:spcPct val="0"/>
              </a:spcAft>
              <a:defRPr/>
            </a:pPr>
            <a:r>
              <a:rPr lang="sr-Cyrl-CS" sz="2800" b="1">
                <a:solidFill>
                  <a:srgbClr val="FFFF00"/>
                </a:solidFill>
              </a:rPr>
              <a:t>С</a:t>
            </a:r>
            <a:r>
              <a:rPr lang="en-US" sz="2800" b="1">
                <a:solidFill>
                  <a:srgbClr val="FFFF00"/>
                </a:solidFill>
              </a:rPr>
              <a:t>лужбе за здравствену заштиту деце и омладине буду оријентисане ка локалној самоуправи, да своје активности учине доступним и обезбеде њихово спровођење и ван здравствених установа. </a:t>
            </a:r>
            <a:endParaRPr lang="sr-Cyrl-CS" sz="2800" b="1">
              <a:solidFill>
                <a:srgbClr val="FFFF00"/>
              </a:solidFill>
            </a:endParaRPr>
          </a:p>
        </p:txBody>
      </p:sp>
    </p:spTree>
    <p:extLst>
      <p:ext uri="{BB962C8B-B14F-4D97-AF65-F5344CB8AC3E}">
        <p14:creationId xmlns:p14="http://schemas.microsoft.com/office/powerpoint/2010/main" val="20872737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slide(fromBottom)">
                                      <p:cBhvr>
                                        <p:cTn id="7" dur="2000"/>
                                        <p:tgtEl>
                                          <p:spTgt spid="57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395288" y="404813"/>
            <a:ext cx="8748712" cy="573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800" b="1">
                <a:solidFill>
                  <a:srgbClr val="FFFF00"/>
                </a:solidFill>
              </a:rPr>
              <a:t>Принципи здравствене заштите деце и омладине</a:t>
            </a:r>
            <a:endParaRPr lang="sr-Latn-CS" sz="3800"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sz="38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3800"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Партнерство за здравље </a:t>
            </a:r>
            <a:r>
              <a:rPr lang="sr-Cyrl-CS" sz="2200" b="1">
                <a:solidFill>
                  <a:srgbClr val="FFFF00"/>
                </a:solidFill>
              </a:rPr>
              <a:t>(међусекторска сарадња)</a:t>
            </a:r>
            <a:endParaRPr lang="en-US" sz="2200" b="1">
              <a:solidFill>
                <a:srgbClr val="FFFF00"/>
              </a:solidFill>
            </a:endParaRPr>
          </a:p>
          <a:p>
            <a:pPr fontAlgn="base">
              <a:spcBef>
                <a:spcPct val="0"/>
              </a:spcBef>
              <a:spcAft>
                <a:spcPct val="0"/>
              </a:spcAft>
              <a:defRPr/>
            </a:pPr>
            <a:endParaRPr lang="sr-Cyrl-CS" sz="2200" b="1">
              <a:solidFill>
                <a:srgbClr val="FFFF00"/>
              </a:solidFill>
            </a:endParaRPr>
          </a:p>
          <a:p>
            <a:pPr fontAlgn="base">
              <a:spcBef>
                <a:spcPct val="0"/>
              </a:spcBef>
              <a:spcAft>
                <a:spcPct val="0"/>
              </a:spcAft>
              <a:defRPr/>
            </a:pPr>
            <a:r>
              <a:rPr lang="en-US" sz="2800" b="1">
                <a:solidFill>
                  <a:srgbClr val="000000"/>
                </a:solidFill>
              </a:rPr>
              <a:t>То подразумева</a:t>
            </a:r>
            <a:r>
              <a:rPr lang="sr-Cyrl-CS" sz="2800" b="1">
                <a:solidFill>
                  <a:srgbClr val="FFFF00"/>
                </a:solidFill>
              </a:rPr>
              <a:t> </a:t>
            </a:r>
            <a:r>
              <a:rPr lang="en-US" sz="2800" b="1">
                <a:solidFill>
                  <a:srgbClr val="FFFF00"/>
                </a:solidFill>
              </a:rPr>
              <a:t>организовање предавања, семинар</a:t>
            </a:r>
            <a:r>
              <a:rPr lang="sr-Cyrl-CS" sz="2800" b="1">
                <a:solidFill>
                  <a:srgbClr val="FFFF00"/>
                </a:solidFill>
              </a:rPr>
              <a:t>а</a:t>
            </a:r>
            <a:r>
              <a:rPr lang="en-US" sz="2800" b="1">
                <a:solidFill>
                  <a:srgbClr val="FFFF00"/>
                </a:solidFill>
              </a:rPr>
              <a:t>, трибина и радионица у школама, клубовима удружењима, на јавним местима, у нехигијенским насељима, као и јавне манифестације у циљу промоције здравља.</a:t>
            </a:r>
            <a:endParaRPr lang="sr-Cyrl-CS" sz="2800" b="1">
              <a:solidFill>
                <a:srgbClr val="FFFF00"/>
              </a:solidFill>
            </a:endParaRPr>
          </a:p>
          <a:p>
            <a:pPr fontAlgn="base">
              <a:spcBef>
                <a:spcPct val="0"/>
              </a:spcBef>
              <a:spcAft>
                <a:spcPct val="0"/>
              </a:spcAft>
              <a:defRPr/>
            </a:pPr>
            <a:endParaRPr lang="sr-Cyrl-CS" sz="2800" b="1">
              <a:solidFill>
                <a:srgbClr val="FFFF00"/>
              </a:solidFill>
            </a:endParaRPr>
          </a:p>
        </p:txBody>
      </p:sp>
    </p:spTree>
    <p:extLst>
      <p:ext uri="{BB962C8B-B14F-4D97-AF65-F5344CB8AC3E}">
        <p14:creationId xmlns:p14="http://schemas.microsoft.com/office/powerpoint/2010/main" val="38379487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slide(fromBottom)">
                                      <p:cBhvr>
                                        <p:cTn id="7" dur="20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395288" y="404813"/>
            <a:ext cx="8748712" cy="628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800" b="1">
                <a:solidFill>
                  <a:srgbClr val="FFFF00"/>
                </a:solidFill>
              </a:rPr>
              <a:t>Принципи здравствене заштите деце и омладине</a:t>
            </a:r>
            <a:endParaRPr lang="sr-Latn-CS" sz="3800"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sz="3800" b="1">
              <a:solidFill>
                <a:srgbClr val="FFFF00"/>
              </a:solidFill>
              <a:effectLst>
                <a:outerShdw blurRad="38100" dist="38100" dir="2700000" algn="tl">
                  <a:srgbClr val="C0C0C0"/>
                </a:outerShdw>
              </a:effectLst>
            </a:endParaRPr>
          </a:p>
          <a:p>
            <a:pPr fontAlgn="base">
              <a:spcBef>
                <a:spcPct val="0"/>
              </a:spcBef>
              <a:spcAft>
                <a:spcPct val="0"/>
              </a:spcAft>
              <a:defRPr/>
            </a:pPr>
            <a:r>
              <a:rPr lang="sr-Cyrl-CS" sz="2800" b="1">
                <a:solidFill>
                  <a:srgbClr val="FFFF00"/>
                </a:solidFill>
              </a:rPr>
              <a:t> Јединствен </a:t>
            </a:r>
            <a:r>
              <a:rPr lang="en-US" sz="2800" b="1">
                <a:solidFill>
                  <a:srgbClr val="FFFF00"/>
                </a:solidFill>
              </a:rPr>
              <a:t>здравствени информациони систем</a:t>
            </a:r>
            <a:endParaRPr lang="sr-Cyrl-CS" sz="2800" b="1">
              <a:solidFill>
                <a:srgbClr val="FFFF00"/>
              </a:solidFill>
            </a:endParaRPr>
          </a:p>
          <a:p>
            <a:pPr fontAlgn="base">
              <a:spcBef>
                <a:spcPct val="0"/>
              </a:spcBef>
              <a:spcAft>
                <a:spcPct val="0"/>
              </a:spcAft>
              <a:defRPr/>
            </a:pPr>
            <a:r>
              <a:rPr lang="sr-Cyrl-CS" sz="2800" b="1">
                <a:solidFill>
                  <a:srgbClr val="FFFF00"/>
                </a:solidFill>
              </a:rPr>
              <a:t> </a:t>
            </a:r>
            <a:endParaRPr lang="sr-Cyrl-CS" sz="2200" b="1">
              <a:solidFill>
                <a:srgbClr val="FFFF00"/>
              </a:solidFill>
            </a:endParaRPr>
          </a:p>
          <a:p>
            <a:pPr fontAlgn="base">
              <a:spcBef>
                <a:spcPct val="0"/>
              </a:spcBef>
              <a:spcAft>
                <a:spcPct val="0"/>
              </a:spcAft>
              <a:defRPr/>
            </a:pPr>
            <a:r>
              <a:rPr lang="en-US" sz="2600" b="1">
                <a:solidFill>
                  <a:srgbClr val="FFFF00"/>
                </a:solidFill>
              </a:rPr>
              <a:t>Систем евиденције и извештавања, који је регулисан</a:t>
            </a:r>
            <a:r>
              <a:rPr lang="sr-Cyrl-CS" sz="2600" b="1">
                <a:solidFill>
                  <a:srgbClr val="FFFF00"/>
                </a:solidFill>
              </a:rPr>
              <a:t> </a:t>
            </a:r>
            <a:r>
              <a:rPr lang="en-US" sz="2600" b="1">
                <a:solidFill>
                  <a:srgbClr val="FFFF00"/>
                </a:solidFill>
              </a:rPr>
              <a:t>одговарајућим подзаконским актима, и поред бројних појединачних</a:t>
            </a:r>
            <a:r>
              <a:rPr lang="sr-Cyrl-CS" sz="2600" b="1">
                <a:solidFill>
                  <a:srgbClr val="FFFF00"/>
                </a:solidFill>
              </a:rPr>
              <a:t> </a:t>
            </a:r>
            <a:r>
              <a:rPr lang="en-US" sz="2600" b="1">
                <a:solidFill>
                  <a:srgbClr val="FFFF00"/>
                </a:solidFill>
              </a:rPr>
              <a:t>база података, чија је тачност, потпуност, ажурност и валидност</a:t>
            </a:r>
            <a:r>
              <a:rPr lang="sr-Cyrl-CS" sz="2600" b="1">
                <a:solidFill>
                  <a:srgbClr val="FFFF00"/>
                </a:solidFill>
              </a:rPr>
              <a:t> </a:t>
            </a:r>
            <a:r>
              <a:rPr lang="en-US" sz="2600" b="1">
                <a:solidFill>
                  <a:srgbClr val="FFFF00"/>
                </a:solidFill>
              </a:rPr>
              <a:t>дискутабилна, не обезбеђује ни одговарајући поступак генерисања</a:t>
            </a:r>
            <a:r>
              <a:rPr lang="sr-Cyrl-CS" sz="2600" b="1">
                <a:solidFill>
                  <a:srgbClr val="FFFF00"/>
                </a:solidFill>
              </a:rPr>
              <a:t> </a:t>
            </a:r>
            <a:r>
              <a:rPr lang="en-US" sz="2600" b="1">
                <a:solidFill>
                  <a:srgbClr val="FFFF00"/>
                </a:solidFill>
              </a:rPr>
              <a:t>огромног броја података, те се они као такви не могу адекватно</a:t>
            </a:r>
            <a:r>
              <a:rPr lang="sr-Cyrl-CS" sz="2600" b="1">
                <a:solidFill>
                  <a:srgbClr val="FFFF00"/>
                </a:solidFill>
              </a:rPr>
              <a:t> </a:t>
            </a:r>
            <a:r>
              <a:rPr lang="en-US" sz="2600" b="1">
                <a:solidFill>
                  <a:srgbClr val="FFFF00"/>
                </a:solidFill>
              </a:rPr>
              <a:t>користити у процедури доношења одлука.</a:t>
            </a:r>
            <a:r>
              <a:rPr lang="sr-Cyrl-CS" sz="2600" b="1">
                <a:solidFill>
                  <a:srgbClr val="FFFF00"/>
                </a:solidFill>
              </a:rPr>
              <a:t> </a:t>
            </a:r>
            <a:endParaRPr lang="sr-Cyrl-CS" sz="2600">
              <a:solidFill>
                <a:srgbClr val="FFFF00"/>
              </a:solidFill>
            </a:endParaRPr>
          </a:p>
        </p:txBody>
      </p:sp>
    </p:spTree>
    <p:extLst>
      <p:ext uri="{BB962C8B-B14F-4D97-AF65-F5344CB8AC3E}">
        <p14:creationId xmlns:p14="http://schemas.microsoft.com/office/powerpoint/2010/main" val="13859505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slide(fromBottom)">
                                      <p:cBhvr>
                                        <p:cTn id="7" dur="2000"/>
                                        <p:tgtEl>
                                          <p:spTgt spid="60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395288" y="404813"/>
            <a:ext cx="8748712" cy="625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800" b="1">
                <a:solidFill>
                  <a:srgbClr val="FFFF00"/>
                </a:solidFill>
              </a:rPr>
              <a:t>Принципи здравствене заштите деце и омладине</a:t>
            </a:r>
            <a:endParaRPr lang="sr-Latn-CS" sz="3800"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sz="3800" b="1">
              <a:solidFill>
                <a:srgbClr val="FFFF00"/>
              </a:solidFill>
              <a:effectLst>
                <a:outerShdw blurRad="38100" dist="38100" dir="2700000" algn="tl">
                  <a:srgbClr val="C0C0C0"/>
                </a:outerShdw>
              </a:effectLst>
            </a:endParaRPr>
          </a:p>
          <a:p>
            <a:pPr fontAlgn="base">
              <a:spcBef>
                <a:spcPct val="0"/>
              </a:spcBef>
              <a:spcAft>
                <a:spcPct val="0"/>
              </a:spcAft>
              <a:defRPr/>
            </a:pPr>
            <a:endParaRPr lang="sr-Latn-CS" sz="3800"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Cyrl-CS" sz="2800" b="1">
                <a:solidFill>
                  <a:srgbClr val="FFFF00"/>
                </a:solidFill>
              </a:rPr>
              <a:t> Јединствен </a:t>
            </a:r>
            <a:r>
              <a:rPr lang="en-US" sz="2800" b="1">
                <a:solidFill>
                  <a:srgbClr val="FFFF00"/>
                </a:solidFill>
              </a:rPr>
              <a:t>здравствени информациони систем</a:t>
            </a:r>
            <a:endParaRPr lang="sr-Cyrl-CS" sz="2800" b="1">
              <a:solidFill>
                <a:srgbClr val="FFFF00"/>
              </a:solidFill>
            </a:endParaRPr>
          </a:p>
          <a:p>
            <a:pPr fontAlgn="base">
              <a:spcBef>
                <a:spcPct val="0"/>
              </a:spcBef>
              <a:spcAft>
                <a:spcPct val="0"/>
              </a:spcAft>
              <a:defRPr/>
            </a:pPr>
            <a:r>
              <a:rPr lang="sr-Cyrl-CS" sz="2800" b="1">
                <a:solidFill>
                  <a:srgbClr val="FFFF00"/>
                </a:solidFill>
              </a:rPr>
              <a:t> </a:t>
            </a:r>
            <a:endParaRPr lang="sr-Cyrl-CS" sz="2200" b="1">
              <a:solidFill>
                <a:srgbClr val="FFFF00"/>
              </a:solidFill>
            </a:endParaRPr>
          </a:p>
          <a:p>
            <a:pPr fontAlgn="base">
              <a:spcBef>
                <a:spcPct val="0"/>
              </a:spcBef>
              <a:spcAft>
                <a:spcPct val="0"/>
              </a:spcAft>
              <a:defRPr/>
            </a:pPr>
            <a:r>
              <a:rPr lang="en-US" sz="2800" b="1">
                <a:solidFill>
                  <a:srgbClr val="FFFF00"/>
                </a:solidFill>
              </a:rPr>
              <a:t>Из овог разлога допуниће се и иновирати медицинска документација и евиденција,</a:t>
            </a:r>
            <a:r>
              <a:rPr lang="sr-Cyrl-CS" sz="2800" b="1">
                <a:solidFill>
                  <a:srgbClr val="FFFF00"/>
                </a:solidFill>
              </a:rPr>
              <a:t> како би се</a:t>
            </a:r>
            <a:r>
              <a:rPr lang="en-US" sz="2800">
                <a:solidFill>
                  <a:srgbClr val="FFFF00"/>
                </a:solidFill>
              </a:rPr>
              <a:t> </a:t>
            </a:r>
            <a:r>
              <a:rPr lang="en-US" sz="2800" b="1">
                <a:solidFill>
                  <a:srgbClr val="FFFF00"/>
                </a:solidFill>
              </a:rPr>
              <a:t>Планирање, спровођење и праћење активности и интервенција темељи</a:t>
            </a:r>
            <a:r>
              <a:rPr lang="sr-Cyrl-CS" sz="2800" b="1">
                <a:solidFill>
                  <a:srgbClr val="FFFF00"/>
                </a:solidFill>
              </a:rPr>
              <a:t>ло</a:t>
            </a:r>
            <a:r>
              <a:rPr lang="en-US" sz="2800" b="1">
                <a:solidFill>
                  <a:srgbClr val="FFFF00"/>
                </a:solidFill>
              </a:rPr>
              <a:t> на чврстим показатељима, резултатима истраживања и поузданим информацијама.</a:t>
            </a:r>
            <a:r>
              <a:rPr lang="en-US" sz="2800">
                <a:solidFill>
                  <a:srgbClr val="FFFF00"/>
                </a:solidFill>
              </a:rPr>
              <a:t> </a:t>
            </a:r>
            <a:endParaRPr lang="sr-Cyrl-CS" sz="2800">
              <a:solidFill>
                <a:srgbClr val="FFFF00"/>
              </a:solidFill>
            </a:endParaRPr>
          </a:p>
        </p:txBody>
      </p:sp>
    </p:spTree>
    <p:extLst>
      <p:ext uri="{BB962C8B-B14F-4D97-AF65-F5344CB8AC3E}">
        <p14:creationId xmlns:p14="http://schemas.microsoft.com/office/powerpoint/2010/main" val="32209030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slide(fromBottom)">
                                      <p:cBhvr>
                                        <p:cTn id="7" dur="2000"/>
                                        <p:tgtEl>
                                          <p:spTgt spid="61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000240"/>
            <a:ext cx="7715304" cy="430887"/>
          </a:xfrm>
          <a:prstGeom prst="rect">
            <a:avLst/>
          </a:prstGeom>
          <a:noFill/>
        </p:spPr>
        <p:txBody>
          <a:bodyPr wrap="square" rtlCol="0">
            <a:spAutoFit/>
          </a:bodyPr>
          <a:lstStyle/>
          <a:p>
            <a:pPr marL="457200" indent="-457200" algn="just">
              <a:buClr>
                <a:schemeClr val="accent3">
                  <a:lumMod val="60000"/>
                  <a:lumOff val="40000"/>
                </a:schemeClr>
              </a:buClr>
              <a:buFont typeface="Wingdings" pitchFamily="2" charset="2"/>
              <a:buChar char="Ø"/>
            </a:pPr>
            <a:endParaRPr lang="en-US" sz="2200">
              <a:latin typeface="Times New Roman" pitchFamily="18" charset="0"/>
              <a:cs typeface="Times New Roman" pitchFamily="18" charset="0"/>
            </a:endParaRPr>
          </a:p>
        </p:txBody>
      </p:sp>
      <p:sp>
        <p:nvSpPr>
          <p:cNvPr id="7" name="TextBox 6"/>
          <p:cNvSpPr txBox="1"/>
          <p:nvPr/>
        </p:nvSpPr>
        <p:spPr>
          <a:xfrm>
            <a:off x="785786" y="1679317"/>
            <a:ext cx="7500990" cy="3816429"/>
          </a:xfrm>
          <a:prstGeom prst="rect">
            <a:avLst/>
          </a:prstGeom>
          <a:noFill/>
        </p:spPr>
        <p:txBody>
          <a:bodyPr wrap="square" rtlCol="0">
            <a:spAutoFit/>
          </a:bodyPr>
          <a:lstStyle/>
          <a:p>
            <a:pPr algn="just">
              <a:buClr>
                <a:schemeClr val="accent3">
                  <a:lumMod val="60000"/>
                  <a:lumOff val="40000"/>
                </a:schemeClr>
              </a:buClr>
              <a:buFont typeface="Wingdings" pitchFamily="2" charset="2"/>
              <a:buChar char="Ø"/>
            </a:pPr>
            <a:r>
              <a:rPr lang="sr-Latn-RS" sz="2200" dirty="0" smtClean="0">
                <a:latin typeface="Times New Roman" pitchFamily="18" charset="0"/>
                <a:cs typeface="Times New Roman" pitchFamily="18" charset="0"/>
              </a:rPr>
              <a:t> </a:t>
            </a:r>
            <a:r>
              <a:rPr lang="sr-Cyrl-RS" sz="2200" dirty="0">
                <a:latin typeface="Times New Roman" pitchFamily="18" charset="0"/>
                <a:cs typeface="Times New Roman" pitchFamily="18" charset="0"/>
              </a:rPr>
              <a:t>Лица ромске националности која због традиционалног начина живота немају стално место пребивалишта у Републици</a:t>
            </a:r>
          </a:p>
          <a:p>
            <a:pPr algn="just">
              <a:buClr>
                <a:schemeClr val="accent3">
                  <a:lumMod val="60000"/>
                  <a:lumOff val="40000"/>
                </a:schemeClr>
              </a:buClr>
              <a:buFont typeface="Wingdings" pitchFamily="2" charset="2"/>
              <a:buChar char="Ø"/>
            </a:pPr>
            <a:endParaRPr lang="sr-Cyrl-RS" sz="2200" dirty="0">
              <a:latin typeface="Times New Roman" pitchFamily="18" charset="0"/>
              <a:cs typeface="Times New Roman" pitchFamily="18" charset="0"/>
            </a:endParaRPr>
          </a:p>
          <a:p>
            <a:pPr algn="just">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Жртве насиља у породици</a:t>
            </a:r>
          </a:p>
          <a:p>
            <a:pPr algn="just">
              <a:buClr>
                <a:schemeClr val="accent3">
                  <a:lumMod val="60000"/>
                  <a:lumOff val="40000"/>
                </a:schemeClr>
              </a:buClr>
              <a:buFont typeface="Wingdings" pitchFamily="2" charset="2"/>
              <a:buChar char="Ø"/>
            </a:pPr>
            <a:endParaRPr lang="sr-Cyrl-RS" sz="2200" dirty="0">
              <a:latin typeface="Times New Roman" pitchFamily="18" charset="0"/>
              <a:cs typeface="Times New Roman" pitchFamily="18" charset="0"/>
            </a:endParaRPr>
          </a:p>
          <a:p>
            <a:pPr algn="just">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Жртве трговине људима</a:t>
            </a:r>
          </a:p>
          <a:p>
            <a:pPr algn="just">
              <a:buClr>
                <a:schemeClr val="accent3">
                  <a:lumMod val="60000"/>
                  <a:lumOff val="40000"/>
                </a:schemeClr>
              </a:buClr>
              <a:buFont typeface="Wingdings" pitchFamily="2" charset="2"/>
              <a:buChar char="Ø"/>
            </a:pPr>
            <a:endParaRPr lang="sr-Cyrl-RS" sz="2200" dirty="0">
              <a:latin typeface="Times New Roman" pitchFamily="18" charset="0"/>
              <a:cs typeface="Times New Roman" pitchFamily="18" charset="0"/>
            </a:endParaRPr>
          </a:p>
          <a:p>
            <a:pPr algn="just">
              <a:buClr>
                <a:schemeClr val="accent3">
                  <a:lumMod val="60000"/>
                  <a:lumOff val="40000"/>
                </a:schemeClr>
              </a:buClr>
              <a:buFont typeface="Wingdings" pitchFamily="2" charset="2"/>
              <a:buChar char="Ø"/>
            </a:pPr>
            <a:r>
              <a:rPr lang="sr-Cyrl-RS" sz="2200" dirty="0">
                <a:latin typeface="Times New Roman" pitchFamily="18" charset="0"/>
                <a:cs typeface="Times New Roman" pitchFamily="18" charset="0"/>
              </a:rPr>
              <a:t>Кориснике сталних новчаних помоћи по прописима о социјалној заштити као и помоћи за смештај у установе социјалне заштите или друге породице</a:t>
            </a:r>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val="2301495606"/>
      </p:ext>
    </p:extLst>
  </p:cSld>
  <p:clrMapOvr>
    <a:masterClrMapping/>
  </p:clrMapOvr>
  <mc:AlternateContent xmlns:mc="http://schemas.openxmlformats.org/markup-compatibility/2006" xmlns:p14="http://schemas.microsoft.com/office/powerpoint/2010/main">
    <mc:Choice Requires="p14">
      <p:transition spd="slow" p14:dur="2000" advTm="15336"/>
    </mc:Choice>
    <mc:Fallback xmlns="">
      <p:transition spd="slow" advTm="15336"/>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0" y="0"/>
            <a:ext cx="9144000" cy="338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800" b="1">
                <a:solidFill>
                  <a:srgbClr val="FFFF00"/>
                </a:solidFill>
              </a:rPr>
              <a:t>М</a:t>
            </a:r>
            <a:r>
              <a:rPr lang="sr-Latn-CS" sz="3800" b="1">
                <a:solidFill>
                  <a:srgbClr val="FFFF00"/>
                </a:solidFill>
              </a:rPr>
              <a:t>еђународним документима у области јавног здравља</a:t>
            </a:r>
            <a:r>
              <a:rPr lang="sr-Cyrl-CS" sz="3800" b="1">
                <a:solidFill>
                  <a:srgbClr val="FFFF00"/>
                </a:solidFill>
              </a:rPr>
              <a:t> </a:t>
            </a:r>
            <a:r>
              <a:rPr lang="sr-Latn-CS" sz="3800" b="1">
                <a:solidFill>
                  <a:srgbClr val="FFFF00"/>
                </a:solidFill>
              </a:rPr>
              <a:t>и унапређења здравља деце и младих</a:t>
            </a:r>
            <a:endParaRPr lang="sr-Cyrl-CS" sz="3800" b="1">
              <a:solidFill>
                <a:srgbClr val="FFFF00"/>
              </a:solidFill>
            </a:endParaRPr>
          </a:p>
          <a:p>
            <a:pPr eaLnBrk="1" fontAlgn="base" hangingPunct="1">
              <a:spcBef>
                <a:spcPct val="0"/>
              </a:spcBef>
              <a:spcAft>
                <a:spcPct val="0"/>
              </a:spcAft>
            </a:pPr>
            <a:endParaRPr lang="sr-Cyrl-CS" sz="3800" b="1">
              <a:solidFill>
                <a:srgbClr val="FFFF00"/>
              </a:solidFill>
            </a:endParaRPr>
          </a:p>
          <a:p>
            <a:pPr eaLnBrk="1" fontAlgn="base" hangingPunct="1">
              <a:spcBef>
                <a:spcPct val="0"/>
              </a:spcBef>
              <a:spcAft>
                <a:spcPct val="0"/>
              </a:spcAft>
            </a:pPr>
            <a:endParaRPr lang="sr-Cyrl-CS" b="1">
              <a:solidFill>
                <a:srgbClr val="FFFF00"/>
              </a:solidFill>
            </a:endParaRPr>
          </a:p>
          <a:p>
            <a:pPr eaLnBrk="1" fontAlgn="base" hangingPunct="1">
              <a:spcBef>
                <a:spcPct val="0"/>
              </a:spcBef>
              <a:spcAft>
                <a:spcPct val="0"/>
              </a:spcAft>
            </a:pPr>
            <a:endParaRPr lang="en-US" b="1">
              <a:solidFill>
                <a:srgbClr val="FFFF00"/>
              </a:solidFill>
            </a:endParaRPr>
          </a:p>
          <a:p>
            <a:pPr eaLnBrk="1" fontAlgn="base" hangingPunct="1">
              <a:spcBef>
                <a:spcPct val="0"/>
              </a:spcBef>
              <a:spcAft>
                <a:spcPct val="0"/>
              </a:spcAft>
            </a:pPr>
            <a:r>
              <a:rPr lang="sr-Cyrl-CS" sz="2800" b="1">
                <a:solidFill>
                  <a:srgbClr val="FFFF00"/>
                </a:solidFill>
              </a:rPr>
              <a:t>    </a:t>
            </a:r>
            <a:endParaRPr lang="sr-Latn-CS" sz="2800" b="1">
              <a:solidFill>
                <a:srgbClr val="FFFF00"/>
              </a:solidFill>
            </a:endParaRPr>
          </a:p>
        </p:txBody>
      </p:sp>
      <p:pic>
        <p:nvPicPr>
          <p:cNvPr id="31747" name="Picture 3" descr="Za slaj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844675"/>
            <a:ext cx="8137525"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5255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slide(fromBottom)">
                                      <p:cBhvr>
                                        <p:cTn id="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333375"/>
            <a:ext cx="8642350" cy="649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a:solidFill>
                  <a:srgbClr val="FFFF00"/>
                </a:solidFill>
              </a:rPr>
              <a:t>М</a:t>
            </a:r>
            <a:r>
              <a:rPr lang="sr-Latn-CS" sz="3600" b="1">
                <a:solidFill>
                  <a:srgbClr val="FFFF00"/>
                </a:solidFill>
              </a:rPr>
              <a:t>еђународним документима у области јавног здравља</a:t>
            </a:r>
            <a:r>
              <a:rPr lang="sr-Cyrl-CS" sz="3600" b="1">
                <a:solidFill>
                  <a:srgbClr val="FFFF00"/>
                </a:solidFill>
              </a:rPr>
              <a:t> </a:t>
            </a:r>
            <a:r>
              <a:rPr lang="sr-Latn-CS" sz="3600" b="1">
                <a:solidFill>
                  <a:srgbClr val="FFFF00"/>
                </a:solidFill>
              </a:rPr>
              <a:t>и унапређења здравља деце и младих</a:t>
            </a:r>
            <a:r>
              <a:rPr lang="sr-Latn-CS" b="1">
                <a:solidFill>
                  <a:srgbClr val="FFFF00"/>
                </a:solidFill>
              </a:rPr>
              <a:t> </a:t>
            </a:r>
            <a:endParaRPr lang="fr-FR" b="1">
              <a:solidFill>
                <a:srgbClr val="FFFF00"/>
              </a:solidFill>
            </a:endParaRPr>
          </a:p>
          <a:p>
            <a:pPr fontAlgn="base">
              <a:spcBef>
                <a:spcPct val="0"/>
              </a:spcBef>
              <a:spcAft>
                <a:spcPct val="0"/>
              </a:spcAft>
              <a:defRPr/>
            </a:pPr>
            <a:endParaRPr lang="sr-Latn-CS" sz="3200"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Latn-CS" sz="2800" b="1">
                <a:solidFill>
                  <a:srgbClr val="FFFF00"/>
                </a:solidFill>
              </a:rPr>
              <a:t>Конвенција о</a:t>
            </a:r>
            <a:r>
              <a:rPr lang="sr-Cyrl-CS" sz="2800" b="1">
                <a:solidFill>
                  <a:srgbClr val="FFFF00"/>
                </a:solidFill>
              </a:rPr>
              <a:t> </a:t>
            </a:r>
            <a:r>
              <a:rPr lang="sr-Latn-CS" sz="2800" b="1">
                <a:solidFill>
                  <a:srgbClr val="FFFF00"/>
                </a:solidFill>
              </a:rPr>
              <a:t>правима детета</a:t>
            </a:r>
            <a:r>
              <a:rPr lang="sr-Cyrl-CS" sz="2800" b="1">
                <a:solidFill>
                  <a:srgbClr val="FFFF00"/>
                </a:solidFill>
              </a:rPr>
              <a:t> усвојена на генералној скупштини УН </a:t>
            </a:r>
            <a:r>
              <a:rPr lang="sr-Cyrl-CS" sz="2800">
                <a:solidFill>
                  <a:srgbClr val="FFFF00"/>
                </a:solidFill>
              </a:rPr>
              <a:t>(1989)</a:t>
            </a:r>
            <a:r>
              <a:rPr lang="sr-Latn-CS" sz="2800" b="1">
                <a:solidFill>
                  <a:srgbClr val="FFFF00"/>
                </a:solidFill>
              </a:rPr>
              <a:t>, </a:t>
            </a:r>
            <a:endParaRPr lang="sr-Cyrl-CS" sz="2800" b="1">
              <a:solidFill>
                <a:srgbClr val="FFFF00"/>
              </a:solidFill>
            </a:endParaRPr>
          </a:p>
          <a:p>
            <a:pPr fontAlgn="base">
              <a:spcBef>
                <a:spcPct val="0"/>
              </a:spcBef>
              <a:spcAft>
                <a:spcPct val="0"/>
              </a:spcAft>
              <a:defRPr/>
            </a:pPr>
            <a:endParaRPr lang="sr-Cyrl-CS" sz="2800" b="1">
              <a:solidFill>
                <a:srgbClr val="FFFF00"/>
              </a:solidFill>
            </a:endParaRPr>
          </a:p>
          <a:p>
            <a:pPr fontAlgn="base">
              <a:spcBef>
                <a:spcPct val="0"/>
              </a:spcBef>
              <a:spcAft>
                <a:spcPct val="0"/>
              </a:spcAft>
              <a:buFontTx/>
              <a:buBlip>
                <a:blip r:embed="rId2"/>
              </a:buBlip>
              <a:defRPr/>
            </a:pPr>
            <a:r>
              <a:rPr lang="sr-Latn-CS" sz="2800" b="1">
                <a:solidFill>
                  <a:srgbClr val="FFFF00"/>
                </a:solidFill>
              </a:rPr>
              <a:t>Миленијумск</a:t>
            </a:r>
            <a:r>
              <a:rPr lang="sr-Cyrl-CS" sz="2800" b="1">
                <a:solidFill>
                  <a:srgbClr val="FFFF00"/>
                </a:solidFill>
              </a:rPr>
              <a:t>а декларација са миленијумским циљевима</a:t>
            </a:r>
            <a:r>
              <a:rPr lang="sr-Latn-CS" sz="2800" b="1">
                <a:solidFill>
                  <a:srgbClr val="FFFF00"/>
                </a:solidFill>
              </a:rPr>
              <a:t> </a:t>
            </a:r>
            <a:r>
              <a:rPr lang="sr-Cyrl-CS" sz="2800" b="1">
                <a:solidFill>
                  <a:srgbClr val="FFFF00"/>
                </a:solidFill>
              </a:rPr>
              <a:t>развоја</a:t>
            </a:r>
            <a:r>
              <a:rPr lang="sr-Latn-CS" sz="2800" b="1">
                <a:solidFill>
                  <a:srgbClr val="FFFF00"/>
                </a:solidFill>
              </a:rPr>
              <a:t> УН</a:t>
            </a:r>
            <a:r>
              <a:rPr lang="sr-Cyrl-CS" sz="2800" b="1">
                <a:solidFill>
                  <a:srgbClr val="FFFF00"/>
                </a:solidFill>
              </a:rPr>
              <a:t> </a:t>
            </a:r>
            <a:r>
              <a:rPr lang="sr-Cyrl-CS" sz="2800">
                <a:solidFill>
                  <a:srgbClr val="FFFF00"/>
                </a:solidFill>
              </a:rPr>
              <a:t>(2000)</a:t>
            </a:r>
            <a:r>
              <a:rPr lang="sr-Latn-CS" sz="2800">
                <a:solidFill>
                  <a:srgbClr val="FFFF00"/>
                </a:solidFill>
              </a:rPr>
              <a:t>,</a:t>
            </a:r>
            <a:r>
              <a:rPr lang="sr-Latn-CS" sz="2800" b="1">
                <a:solidFill>
                  <a:srgbClr val="FFFF00"/>
                </a:solidFill>
              </a:rPr>
              <a:t> </a:t>
            </a:r>
            <a:endParaRPr lang="sr-Cyrl-CS" sz="2800" b="1">
              <a:solidFill>
                <a:srgbClr val="FFFF00"/>
              </a:solidFill>
            </a:endParaRPr>
          </a:p>
          <a:p>
            <a:pPr fontAlgn="base">
              <a:spcBef>
                <a:spcPct val="0"/>
              </a:spcBef>
              <a:spcAft>
                <a:spcPct val="0"/>
              </a:spcAft>
              <a:defRPr/>
            </a:pPr>
            <a:endParaRPr lang="sr-Cyrl-CS" sz="2800" b="1">
              <a:solidFill>
                <a:srgbClr val="FFFF00"/>
              </a:solidFill>
            </a:endParaRPr>
          </a:p>
          <a:p>
            <a:pPr fontAlgn="base">
              <a:spcBef>
                <a:spcPct val="0"/>
              </a:spcBef>
              <a:spcAft>
                <a:spcPct val="0"/>
              </a:spcAft>
              <a:buFontTx/>
              <a:buBlip>
                <a:blip r:embed="rId2"/>
              </a:buBlip>
              <a:defRPr/>
            </a:pPr>
            <a:r>
              <a:rPr lang="en-US" sz="2800" b="1">
                <a:solidFill>
                  <a:srgbClr val="FFFF00"/>
                </a:solidFill>
              </a:rPr>
              <a:t>"</a:t>
            </a:r>
            <a:r>
              <a:rPr lang="sr-Latn-CS" sz="2800" b="1">
                <a:solidFill>
                  <a:srgbClr val="FFFF00"/>
                </a:solidFill>
              </a:rPr>
              <a:t>Свет по мери деце</a:t>
            </a:r>
            <a:r>
              <a:rPr lang="en-US" sz="2800" b="1">
                <a:solidFill>
                  <a:srgbClr val="FFFF00"/>
                </a:solidFill>
              </a:rPr>
              <a:t>"</a:t>
            </a:r>
            <a:r>
              <a:rPr lang="sr-Cyrl-CS" sz="2800" b="1">
                <a:solidFill>
                  <a:srgbClr val="FFFF00"/>
                </a:solidFill>
              </a:rPr>
              <a:t> -</a:t>
            </a:r>
            <a:r>
              <a:rPr lang="en-US" sz="2800">
                <a:solidFill>
                  <a:srgbClr val="FFFF00"/>
                </a:solidFill>
              </a:rPr>
              <a:t>Специјално заседањ</a:t>
            </a:r>
            <a:r>
              <a:rPr lang="sr-Cyrl-CS" sz="2800">
                <a:solidFill>
                  <a:srgbClr val="FFFF00"/>
                </a:solidFill>
              </a:rPr>
              <a:t>е</a:t>
            </a:r>
            <a:r>
              <a:rPr lang="en-US" sz="2800">
                <a:solidFill>
                  <a:srgbClr val="FFFF00"/>
                </a:solidFill>
              </a:rPr>
              <a:t> Генералне скупштине Уједињених нација  </a:t>
            </a:r>
            <a:r>
              <a:rPr lang="sr-Cyrl-CS" sz="2800">
                <a:solidFill>
                  <a:srgbClr val="FFFF00"/>
                </a:solidFill>
              </a:rPr>
              <a:t>(</a:t>
            </a:r>
            <a:r>
              <a:rPr lang="en-US" sz="2800">
                <a:solidFill>
                  <a:srgbClr val="FFFF00"/>
                </a:solidFill>
              </a:rPr>
              <a:t>2002</a:t>
            </a:r>
            <a:r>
              <a:rPr lang="sr-Cyrl-CS" sz="2800">
                <a:solidFill>
                  <a:srgbClr val="FFFF00"/>
                </a:solidFill>
              </a:rPr>
              <a:t>), </a:t>
            </a:r>
            <a:r>
              <a:rPr lang="en-US" sz="2800">
                <a:solidFill>
                  <a:srgbClr val="FFFF00"/>
                </a:solidFill>
              </a:rPr>
              <a:t> тесно повезан са Минелнијумским циљвима развоја</a:t>
            </a:r>
            <a:r>
              <a:rPr lang="sr-Cyrl-CS" sz="2800">
                <a:solidFill>
                  <a:srgbClr val="FFFF00"/>
                </a:solidFill>
              </a:rPr>
              <a:t>,</a:t>
            </a:r>
            <a:r>
              <a:rPr lang="en-US" sz="2800">
                <a:solidFill>
                  <a:srgbClr val="FFFF00"/>
                </a:solidFill>
              </a:rPr>
              <a:t> </a:t>
            </a:r>
            <a:endParaRPr lang="sr-Cyrl-CS" sz="2800">
              <a:solidFill>
                <a:srgbClr val="FFFF00"/>
              </a:solidFill>
            </a:endParaRPr>
          </a:p>
        </p:txBody>
      </p:sp>
    </p:spTree>
    <p:extLst>
      <p:ext uri="{BB962C8B-B14F-4D97-AF65-F5344CB8AC3E}">
        <p14:creationId xmlns:p14="http://schemas.microsoft.com/office/powerpoint/2010/main" val="23891824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slide(fromBottom)">
                                      <p:cBhvr>
                                        <p:cTn id="7" dur="2000"/>
                                        <p:tgtEl>
                                          <p:spTgt spid="63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250825" y="333375"/>
            <a:ext cx="8642350" cy="607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a:solidFill>
                  <a:srgbClr val="FFFF00"/>
                </a:solidFill>
              </a:rPr>
              <a:t>М</a:t>
            </a:r>
            <a:r>
              <a:rPr lang="sr-Latn-CS" sz="3600" b="1">
                <a:solidFill>
                  <a:srgbClr val="FFFF00"/>
                </a:solidFill>
              </a:rPr>
              <a:t>еђународним документима у области јавног здравља</a:t>
            </a:r>
            <a:r>
              <a:rPr lang="sr-Cyrl-CS" sz="3600" b="1">
                <a:solidFill>
                  <a:srgbClr val="FFFF00"/>
                </a:solidFill>
              </a:rPr>
              <a:t> </a:t>
            </a:r>
            <a:r>
              <a:rPr lang="sr-Latn-CS" sz="3600" b="1">
                <a:solidFill>
                  <a:srgbClr val="FFFF00"/>
                </a:solidFill>
              </a:rPr>
              <a:t>и унапређења здравља деце и младих</a:t>
            </a:r>
            <a:r>
              <a:rPr lang="sr-Latn-CS" b="1">
                <a:solidFill>
                  <a:srgbClr val="FFFF00"/>
                </a:solidFill>
              </a:rPr>
              <a:t> </a:t>
            </a:r>
            <a:endParaRPr lang="fr-FR" b="1">
              <a:solidFill>
                <a:srgbClr val="FFFF00"/>
              </a:solidFill>
            </a:endParaRPr>
          </a:p>
          <a:p>
            <a:pPr fontAlgn="base">
              <a:spcBef>
                <a:spcPct val="0"/>
              </a:spcBef>
              <a:spcAft>
                <a:spcPct val="0"/>
              </a:spcAft>
              <a:defRPr/>
            </a:pPr>
            <a:endParaRPr lang="sr-Latn-CS" sz="3200"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en-US" sz="2800" b="1">
                <a:solidFill>
                  <a:srgbClr val="FFFF00"/>
                </a:solidFill>
              </a:rPr>
              <a:t>Здравље за све у 21. веку – оквир за Европски регион </a:t>
            </a:r>
            <a:r>
              <a:rPr lang="en-US" sz="2800">
                <a:solidFill>
                  <a:srgbClr val="FFFF00"/>
                </a:solidFill>
              </a:rPr>
              <a:t>(1999)</a:t>
            </a:r>
            <a:endParaRPr lang="sr-Cyrl-CS" sz="2800">
              <a:solidFill>
                <a:srgbClr val="FFFF00"/>
              </a:solidFill>
            </a:endParaRPr>
          </a:p>
          <a:p>
            <a:pPr fontAlgn="base">
              <a:spcBef>
                <a:spcPct val="0"/>
              </a:spcBef>
              <a:spcAft>
                <a:spcPct val="0"/>
              </a:spcAft>
              <a:defRPr/>
            </a:pPr>
            <a:r>
              <a:rPr lang="sr-Latn-CS" sz="2800" b="1">
                <a:solidFill>
                  <a:srgbClr val="FFFF00"/>
                </a:solidFill>
              </a:rPr>
              <a:t> </a:t>
            </a:r>
            <a:endParaRPr lang="sr-Cyrl-CS" sz="2800" b="1">
              <a:solidFill>
                <a:srgbClr val="FFFF00"/>
              </a:solidFill>
            </a:endParaRPr>
          </a:p>
          <a:p>
            <a:pPr fontAlgn="base">
              <a:spcBef>
                <a:spcPct val="0"/>
              </a:spcBef>
              <a:spcAft>
                <a:spcPct val="0"/>
              </a:spcAft>
              <a:buFontTx/>
              <a:buBlip>
                <a:blip r:embed="rId2"/>
              </a:buBlip>
              <a:defRPr/>
            </a:pPr>
            <a:r>
              <a:rPr lang="en-US" sz="2800" b="1">
                <a:solidFill>
                  <a:srgbClr val="FFFF00"/>
                </a:solidFill>
              </a:rPr>
              <a:t>Европска стратегија СЗО „Регионално здравље – 21 циљ за 21. век” </a:t>
            </a:r>
            <a:r>
              <a:rPr lang="en-US" sz="2800">
                <a:solidFill>
                  <a:srgbClr val="FFFF00"/>
                </a:solidFill>
              </a:rPr>
              <a:t>(1999)</a:t>
            </a:r>
            <a:r>
              <a:rPr lang="sr-Cyrl-CS" sz="2800">
                <a:solidFill>
                  <a:srgbClr val="FFFF00"/>
                </a:solidFill>
              </a:rPr>
              <a:t>,</a:t>
            </a:r>
            <a:r>
              <a:rPr lang="sr-Latn-CS" sz="2800" b="1">
                <a:solidFill>
                  <a:srgbClr val="FFFF00"/>
                </a:solidFill>
              </a:rPr>
              <a:t> </a:t>
            </a:r>
            <a:endParaRPr lang="sr-Cyrl-CS" sz="2800" b="1">
              <a:solidFill>
                <a:srgbClr val="FFFF00"/>
              </a:solidFill>
            </a:endParaRPr>
          </a:p>
          <a:p>
            <a:pPr fontAlgn="base">
              <a:spcBef>
                <a:spcPct val="0"/>
              </a:spcBef>
              <a:spcAft>
                <a:spcPct val="0"/>
              </a:spcAft>
              <a:defRPr/>
            </a:pPr>
            <a:endParaRPr lang="sr-Cyrl-CS" sz="2800" b="1">
              <a:solidFill>
                <a:srgbClr val="FFFF00"/>
              </a:solidFill>
            </a:endParaRPr>
          </a:p>
          <a:p>
            <a:pPr fontAlgn="base">
              <a:spcBef>
                <a:spcPct val="0"/>
              </a:spcBef>
              <a:spcAft>
                <a:spcPct val="0"/>
              </a:spcAft>
              <a:buFontTx/>
              <a:buBlip>
                <a:blip r:embed="rId2"/>
              </a:buBlip>
              <a:defRPr/>
            </a:pPr>
            <a:r>
              <a:rPr lang="en-US" sz="2800" b="1">
                <a:solidFill>
                  <a:srgbClr val="FFFF00"/>
                </a:solidFill>
              </a:rPr>
              <a:t>Декларација о опстанку, заштити и развоју деце</a:t>
            </a:r>
            <a:r>
              <a:rPr lang="sr-Cyrl-CS" sz="2800" b="1">
                <a:solidFill>
                  <a:srgbClr val="FFFF00"/>
                </a:solidFill>
              </a:rPr>
              <a:t> </a:t>
            </a:r>
            <a:r>
              <a:rPr lang="en-US" sz="2800" b="1">
                <a:solidFill>
                  <a:srgbClr val="FFFF00"/>
                </a:solidFill>
              </a:rPr>
              <a:t>и План акције за спровођење ове декларације </a:t>
            </a:r>
            <a:r>
              <a:rPr lang="en-US" sz="2800">
                <a:solidFill>
                  <a:srgbClr val="FFFF00"/>
                </a:solidFill>
              </a:rPr>
              <a:t>(Светски самит за децу, 1990</a:t>
            </a:r>
            <a:r>
              <a:rPr lang="en-US" sz="2800" b="1">
                <a:solidFill>
                  <a:srgbClr val="FFFF00"/>
                </a:solidFill>
              </a:rPr>
              <a:t>)</a:t>
            </a:r>
            <a:r>
              <a:rPr lang="sr-Latn-CS" sz="2800">
                <a:solidFill>
                  <a:srgbClr val="FFFF00"/>
                </a:solidFill>
              </a:rPr>
              <a:t> </a:t>
            </a:r>
            <a:endParaRPr lang="sr-Cyrl-CS" sz="2800">
              <a:solidFill>
                <a:srgbClr val="FFFF00"/>
              </a:solidFill>
            </a:endParaRPr>
          </a:p>
        </p:txBody>
      </p:sp>
    </p:spTree>
    <p:extLst>
      <p:ext uri="{BB962C8B-B14F-4D97-AF65-F5344CB8AC3E}">
        <p14:creationId xmlns:p14="http://schemas.microsoft.com/office/powerpoint/2010/main" val="4268218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slide(fromBottom)">
                                      <p:cBhvr>
                                        <p:cTn id="7" dur="2000"/>
                                        <p:tgtEl>
                                          <p:spTgt spid="64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50825" y="333375"/>
            <a:ext cx="8642350" cy="649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a:solidFill>
                  <a:srgbClr val="FFFF00"/>
                </a:solidFill>
              </a:rPr>
              <a:t>М</a:t>
            </a:r>
            <a:r>
              <a:rPr lang="sr-Latn-CS" sz="3600" b="1">
                <a:solidFill>
                  <a:srgbClr val="FFFF00"/>
                </a:solidFill>
              </a:rPr>
              <a:t>еђународним документима у области јавног здравља</a:t>
            </a:r>
            <a:r>
              <a:rPr lang="sr-Cyrl-CS" sz="3600" b="1">
                <a:solidFill>
                  <a:srgbClr val="FFFF00"/>
                </a:solidFill>
              </a:rPr>
              <a:t> </a:t>
            </a:r>
            <a:r>
              <a:rPr lang="sr-Latn-CS" sz="3600" b="1">
                <a:solidFill>
                  <a:srgbClr val="FFFF00"/>
                </a:solidFill>
              </a:rPr>
              <a:t>и унапређења здравља деце и младих</a:t>
            </a:r>
            <a:r>
              <a:rPr lang="sr-Latn-CS" b="1">
                <a:solidFill>
                  <a:srgbClr val="FFFF00"/>
                </a:solidFill>
              </a:rPr>
              <a:t> </a:t>
            </a:r>
            <a:endParaRPr lang="fr-FR" b="1">
              <a:solidFill>
                <a:srgbClr val="FFFF00"/>
              </a:solidFill>
            </a:endParaRPr>
          </a:p>
          <a:p>
            <a:pPr fontAlgn="base">
              <a:spcBef>
                <a:spcPct val="0"/>
              </a:spcBef>
              <a:spcAft>
                <a:spcPct val="0"/>
              </a:spcAft>
              <a:defRPr/>
            </a:pPr>
            <a:endParaRPr lang="sr-Latn-CS" sz="3200" b="1">
              <a:solidFill>
                <a:srgbClr val="FFFF00"/>
              </a:solidFill>
              <a:effectLst>
                <a:outerShdw blurRad="38100" dist="38100" dir="2700000" algn="tl">
                  <a:srgbClr val="C0C0C0"/>
                </a:outerShdw>
              </a:effectLst>
            </a:endParaRPr>
          </a:p>
          <a:p>
            <a:pPr fontAlgn="base">
              <a:spcBef>
                <a:spcPct val="0"/>
              </a:spcBef>
              <a:spcAft>
                <a:spcPct val="0"/>
              </a:spcAft>
              <a:buFontTx/>
              <a:buBlip>
                <a:blip r:embed="rId2"/>
              </a:buBlip>
              <a:defRPr/>
            </a:pPr>
            <a:r>
              <a:rPr lang="sr-Latn-CS" sz="2800" b="1">
                <a:solidFill>
                  <a:srgbClr val="FFFF00"/>
                </a:solidFill>
              </a:rPr>
              <a:t>Акциони план</a:t>
            </a:r>
            <a:r>
              <a:rPr lang="sr-Cyrl-CS" sz="2800" b="1">
                <a:solidFill>
                  <a:srgbClr val="FFFF00"/>
                </a:solidFill>
              </a:rPr>
              <a:t> </a:t>
            </a:r>
            <a:r>
              <a:rPr lang="sr-Latn-CS" sz="2800" b="1">
                <a:solidFill>
                  <a:srgbClr val="FFFF00"/>
                </a:solidFill>
              </a:rPr>
              <a:t>за животну средину и здравље деце у Европи (2004),</a:t>
            </a:r>
            <a:r>
              <a:rPr lang="sr-Cyrl-CS" sz="2800" b="1">
                <a:solidFill>
                  <a:srgbClr val="FFFF00"/>
                </a:solidFill>
              </a:rPr>
              <a:t> </a:t>
            </a:r>
            <a:r>
              <a:rPr lang="sr-Latn-CS" sz="2800">
                <a:solidFill>
                  <a:srgbClr val="FFFF00"/>
                </a:solidFill>
              </a:rPr>
              <a:t>CEHAPE (“Children Environmental and Health Action Plan for Europe”)</a:t>
            </a:r>
            <a:r>
              <a:rPr lang="sr-Cyrl-CS" sz="2800">
                <a:solidFill>
                  <a:srgbClr val="FFFF00"/>
                </a:solidFill>
              </a:rPr>
              <a:t>,</a:t>
            </a:r>
          </a:p>
          <a:p>
            <a:pPr fontAlgn="base">
              <a:spcBef>
                <a:spcPct val="0"/>
              </a:spcBef>
              <a:spcAft>
                <a:spcPct val="0"/>
              </a:spcAft>
              <a:defRPr/>
            </a:pPr>
            <a:endParaRPr lang="sr-Latn-CS" sz="2800">
              <a:solidFill>
                <a:srgbClr val="FFFF00"/>
              </a:solidFill>
            </a:endParaRPr>
          </a:p>
          <a:p>
            <a:pPr fontAlgn="base">
              <a:spcBef>
                <a:spcPct val="0"/>
              </a:spcBef>
              <a:spcAft>
                <a:spcPct val="0"/>
              </a:spcAft>
              <a:buFontTx/>
              <a:buBlip>
                <a:blip r:embed="rId2"/>
              </a:buBlip>
              <a:defRPr/>
            </a:pPr>
            <a:r>
              <a:rPr lang="sr-Latn-CS" sz="2800" b="1">
                <a:solidFill>
                  <a:srgbClr val="FFFF00"/>
                </a:solidFill>
              </a:rPr>
              <a:t>Пета конференција</a:t>
            </a:r>
            <a:r>
              <a:rPr lang="sr-Cyrl-CS" sz="2800" b="1">
                <a:solidFill>
                  <a:srgbClr val="FFFF00"/>
                </a:solidFill>
              </a:rPr>
              <a:t> </a:t>
            </a:r>
            <a:r>
              <a:rPr lang="sr-Latn-CS" sz="2800" b="1">
                <a:solidFill>
                  <a:srgbClr val="FFFF00"/>
                </a:solidFill>
              </a:rPr>
              <a:t>о становништву и развоју (Каиро, 1994), </a:t>
            </a:r>
            <a:endParaRPr lang="sr-Cyrl-CS" sz="2800" b="1">
              <a:solidFill>
                <a:srgbClr val="FFFF00"/>
              </a:solidFill>
            </a:endParaRPr>
          </a:p>
          <a:p>
            <a:pPr fontAlgn="base">
              <a:spcBef>
                <a:spcPct val="0"/>
              </a:spcBef>
              <a:spcAft>
                <a:spcPct val="0"/>
              </a:spcAft>
              <a:defRPr/>
            </a:pPr>
            <a:endParaRPr lang="sr-Cyrl-CS" sz="2800" b="1">
              <a:solidFill>
                <a:srgbClr val="FFFF00"/>
              </a:solidFill>
            </a:endParaRPr>
          </a:p>
          <a:p>
            <a:pPr fontAlgn="base">
              <a:spcBef>
                <a:spcPct val="0"/>
              </a:spcBef>
              <a:spcAft>
                <a:spcPct val="0"/>
              </a:spcAft>
              <a:buFontTx/>
              <a:buBlip>
                <a:blip r:embed="rId2"/>
              </a:buBlip>
              <a:defRPr/>
            </a:pPr>
            <a:r>
              <a:rPr lang="sr-Cyrl-CS" sz="2800" b="1">
                <a:solidFill>
                  <a:srgbClr val="FFFF00"/>
                </a:solidFill>
              </a:rPr>
              <a:t>Глобална с</a:t>
            </a:r>
            <a:r>
              <a:rPr lang="sr-Latn-CS" sz="2800" b="1">
                <a:solidFill>
                  <a:srgbClr val="FFFF00"/>
                </a:solidFill>
              </a:rPr>
              <a:t>тратегија сексуалног</a:t>
            </a:r>
            <a:r>
              <a:rPr lang="sr-Cyrl-CS" sz="2800" b="1">
                <a:solidFill>
                  <a:srgbClr val="FFFF00"/>
                </a:solidFill>
              </a:rPr>
              <a:t> </a:t>
            </a:r>
            <a:r>
              <a:rPr lang="sr-Latn-CS" sz="2800" b="1">
                <a:solidFill>
                  <a:srgbClr val="FFFF00"/>
                </a:solidFill>
              </a:rPr>
              <a:t>и репродуктивног здравља С</a:t>
            </a:r>
            <a:r>
              <a:rPr lang="sr-Cyrl-CS" sz="2800" b="1">
                <a:solidFill>
                  <a:srgbClr val="FFFF00"/>
                </a:solidFill>
              </a:rPr>
              <a:t>ЗО</a:t>
            </a:r>
            <a:r>
              <a:rPr lang="sr-Latn-CS" sz="2800" b="1">
                <a:solidFill>
                  <a:srgbClr val="FFFF00"/>
                </a:solidFill>
              </a:rPr>
              <a:t> </a:t>
            </a:r>
            <a:r>
              <a:rPr lang="sr-Cyrl-CS" sz="2800">
                <a:solidFill>
                  <a:srgbClr val="FFFF00"/>
                </a:solidFill>
              </a:rPr>
              <a:t>(2004),</a:t>
            </a:r>
          </a:p>
          <a:p>
            <a:pPr fontAlgn="base">
              <a:spcBef>
                <a:spcPct val="0"/>
              </a:spcBef>
              <a:spcAft>
                <a:spcPct val="0"/>
              </a:spcAft>
              <a:defRPr/>
            </a:pPr>
            <a:endParaRPr lang="sr-Cyrl-CS" sz="2800">
              <a:solidFill>
                <a:srgbClr val="FFFF00"/>
              </a:solidFill>
            </a:endParaRPr>
          </a:p>
        </p:txBody>
      </p:sp>
    </p:spTree>
    <p:extLst>
      <p:ext uri="{BB962C8B-B14F-4D97-AF65-F5344CB8AC3E}">
        <p14:creationId xmlns:p14="http://schemas.microsoft.com/office/powerpoint/2010/main" val="629648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slide(fromBottom)">
                                      <p:cBhvr>
                                        <p:cTn id="7" dur="2000"/>
                                        <p:tgtEl>
                                          <p:spTgt spid="65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250825" y="333375"/>
            <a:ext cx="8642350" cy="521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sr-Cyrl-CS" sz="3600" b="1">
                <a:solidFill>
                  <a:srgbClr val="FFFF00"/>
                </a:solidFill>
              </a:rPr>
              <a:t>М</a:t>
            </a:r>
            <a:r>
              <a:rPr lang="sr-Latn-CS" sz="3600" b="1">
                <a:solidFill>
                  <a:srgbClr val="FFFF00"/>
                </a:solidFill>
              </a:rPr>
              <a:t>еђународним документима у области јавног здравља</a:t>
            </a:r>
            <a:r>
              <a:rPr lang="sr-Cyrl-CS" sz="3600" b="1">
                <a:solidFill>
                  <a:srgbClr val="FFFF00"/>
                </a:solidFill>
              </a:rPr>
              <a:t> </a:t>
            </a:r>
            <a:r>
              <a:rPr lang="sr-Latn-CS" sz="3600" b="1">
                <a:solidFill>
                  <a:srgbClr val="FFFF00"/>
                </a:solidFill>
              </a:rPr>
              <a:t>и унапређења здравља деце и младих</a:t>
            </a:r>
            <a:r>
              <a:rPr lang="sr-Latn-CS" b="1">
                <a:solidFill>
                  <a:srgbClr val="FFFF00"/>
                </a:solidFill>
              </a:rPr>
              <a:t> </a:t>
            </a:r>
            <a:endParaRPr lang="fr-FR" b="1">
              <a:solidFill>
                <a:srgbClr val="FFFF00"/>
              </a:solidFill>
            </a:endParaRPr>
          </a:p>
          <a:p>
            <a:pPr fontAlgn="base">
              <a:spcBef>
                <a:spcPct val="0"/>
              </a:spcBef>
              <a:spcAft>
                <a:spcPct val="0"/>
              </a:spcAft>
              <a:defRPr/>
            </a:pPr>
            <a:endParaRPr lang="sr-Latn-CS" sz="3200" b="1">
              <a:solidFill>
                <a:srgbClr val="FFFF00"/>
              </a:solidFill>
              <a:effectLst>
                <a:outerShdw blurRad="38100" dist="38100" dir="2700000" algn="tl">
                  <a:srgbClr val="C0C0C0"/>
                </a:outerShdw>
              </a:effectLst>
            </a:endParaRPr>
          </a:p>
          <a:p>
            <a:pPr fontAlgn="base">
              <a:spcBef>
                <a:spcPct val="0"/>
              </a:spcBef>
              <a:spcAft>
                <a:spcPct val="0"/>
              </a:spcAft>
              <a:defRPr/>
            </a:pPr>
            <a:endParaRPr lang="sr-Cyrl-CS" sz="2800">
              <a:solidFill>
                <a:srgbClr val="FFFF00"/>
              </a:solidFill>
            </a:endParaRPr>
          </a:p>
          <a:p>
            <a:pPr fontAlgn="base">
              <a:spcBef>
                <a:spcPct val="0"/>
              </a:spcBef>
              <a:spcAft>
                <a:spcPct val="0"/>
              </a:spcAft>
              <a:buFontTx/>
              <a:buBlip>
                <a:blip r:embed="rId2"/>
              </a:buBlip>
              <a:defRPr/>
            </a:pPr>
            <a:r>
              <a:rPr lang="en-US" sz="2800" b="1">
                <a:solidFill>
                  <a:srgbClr val="FFFF00"/>
                </a:solidFill>
              </a:rPr>
              <a:t>Европска стратегија за здравље и развој деце и адолесцената</a:t>
            </a:r>
            <a:r>
              <a:rPr lang="sr-Cyrl-CS" sz="2800" b="1">
                <a:solidFill>
                  <a:srgbClr val="FFFF00"/>
                </a:solidFill>
              </a:rPr>
              <a:t>,</a:t>
            </a:r>
          </a:p>
          <a:p>
            <a:pPr fontAlgn="base">
              <a:spcBef>
                <a:spcPct val="0"/>
              </a:spcBef>
              <a:spcAft>
                <a:spcPct val="0"/>
              </a:spcAft>
              <a:defRPr/>
            </a:pPr>
            <a:r>
              <a:rPr lang="en-US" sz="2800" b="1">
                <a:solidFill>
                  <a:srgbClr val="FFFF00"/>
                </a:solidFill>
              </a:rPr>
              <a:t> </a:t>
            </a:r>
            <a:endParaRPr lang="sr-Cyrl-CS" sz="2800" b="1">
              <a:solidFill>
                <a:srgbClr val="FFFF00"/>
              </a:solidFill>
            </a:endParaRPr>
          </a:p>
          <a:p>
            <a:pPr fontAlgn="base">
              <a:spcBef>
                <a:spcPct val="0"/>
              </a:spcBef>
              <a:spcAft>
                <a:spcPct val="0"/>
              </a:spcAft>
              <a:buFontTx/>
              <a:buBlip>
                <a:blip r:embed="rId2"/>
              </a:buBlip>
              <a:defRPr/>
            </a:pPr>
            <a:r>
              <a:rPr lang="en-US" sz="2800" b="1">
                <a:solidFill>
                  <a:srgbClr val="FFFF00"/>
                </a:solidFill>
              </a:rPr>
              <a:t>White Paper </a:t>
            </a:r>
            <a:r>
              <a:rPr lang="sr-Latn-CS" sz="2800" b="1">
                <a:solidFill>
                  <a:srgbClr val="FFFF00"/>
                </a:solidFill>
              </a:rPr>
              <a:t>“Together  for Health”(2008-2013) – </a:t>
            </a:r>
            <a:r>
              <a:rPr lang="sr-Cyrl-CS" sz="2800" b="1">
                <a:solidFill>
                  <a:srgbClr val="FFFF00"/>
                </a:solidFill>
              </a:rPr>
              <a:t>Стратегија јавног здравља ЕУ</a:t>
            </a:r>
          </a:p>
          <a:p>
            <a:pPr fontAlgn="base">
              <a:spcBef>
                <a:spcPct val="0"/>
              </a:spcBef>
              <a:spcAft>
                <a:spcPct val="0"/>
              </a:spcAft>
              <a:defRPr/>
            </a:pPr>
            <a:endParaRPr lang="sr-Cyrl-CS" sz="2800" b="1">
              <a:solidFill>
                <a:srgbClr val="FFFF00"/>
              </a:solidFill>
              <a:cs typeface="Arial" charset="0"/>
            </a:endParaRPr>
          </a:p>
        </p:txBody>
      </p:sp>
    </p:spTree>
    <p:extLst>
      <p:ext uri="{BB962C8B-B14F-4D97-AF65-F5344CB8AC3E}">
        <p14:creationId xmlns:p14="http://schemas.microsoft.com/office/powerpoint/2010/main" val="3337176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slide(fromBottom)">
                                      <p:cBhvr>
                                        <p:cTn id="7" dur="2000"/>
                                        <p:tgtEl>
                                          <p:spTgt spid="66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250825" y="333375"/>
            <a:ext cx="8642350" cy="649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Национална стратешка документа</a:t>
            </a:r>
            <a:endParaRPr lang="fr-FR" sz="3600" b="1">
              <a:solidFill>
                <a:srgbClr val="FFFF00"/>
              </a:solidFill>
            </a:endParaRPr>
          </a:p>
          <a:p>
            <a:pPr eaLnBrk="1" fontAlgn="base" hangingPunct="1">
              <a:spcBef>
                <a:spcPct val="0"/>
              </a:spcBef>
              <a:spcAft>
                <a:spcPct val="0"/>
              </a:spcAft>
            </a:pPr>
            <a:endParaRPr lang="fr-FR" sz="3600" b="1">
              <a:solidFill>
                <a:srgbClr val="FFFF00"/>
              </a:solidFill>
            </a:endParaRPr>
          </a:p>
          <a:p>
            <a:pPr eaLnBrk="1" fontAlgn="base" hangingPunct="1">
              <a:spcBef>
                <a:spcPct val="0"/>
              </a:spcBef>
              <a:spcAft>
                <a:spcPct val="0"/>
              </a:spcAft>
              <a:buFontTx/>
              <a:buBlip>
                <a:blip r:embed="rId2"/>
              </a:buBlip>
            </a:pPr>
            <a:r>
              <a:rPr lang="sr-Cyrl-CS" sz="2800" b="1">
                <a:solidFill>
                  <a:srgbClr val="FFFF00"/>
                </a:solidFill>
              </a:rPr>
              <a:t>Стратегија за развој и здравље младих </a:t>
            </a:r>
            <a:r>
              <a:rPr lang="sr-Cyrl-CS" sz="2800">
                <a:solidFill>
                  <a:srgbClr val="FFFF00"/>
                </a:solidFill>
              </a:rPr>
              <a:t>(2006) – Министарство здраља РС,</a:t>
            </a:r>
          </a:p>
          <a:p>
            <a:pPr eaLnBrk="1" fontAlgn="base" hangingPunct="1">
              <a:spcBef>
                <a:spcPct val="0"/>
              </a:spcBef>
              <a:spcAft>
                <a:spcPct val="0"/>
              </a:spcAft>
            </a:pPr>
            <a:endParaRPr lang="sr-Cyrl-CS" sz="2400">
              <a:solidFill>
                <a:srgbClr val="FFFF00"/>
              </a:solidFill>
            </a:endParaRPr>
          </a:p>
          <a:p>
            <a:pPr eaLnBrk="1" fontAlgn="base" hangingPunct="1">
              <a:spcBef>
                <a:spcPct val="0"/>
              </a:spcBef>
              <a:spcAft>
                <a:spcPct val="0"/>
              </a:spcAft>
              <a:buFontTx/>
              <a:buBlip>
                <a:blip r:embed="rId2"/>
              </a:buBlip>
            </a:pPr>
            <a:r>
              <a:rPr lang="sr-Cyrl-CS" sz="2800" b="1">
                <a:solidFill>
                  <a:srgbClr val="FFFF00"/>
                </a:solidFill>
              </a:rPr>
              <a:t>Стратегија за младе </a:t>
            </a:r>
            <a:r>
              <a:rPr lang="en-US" sz="2800">
                <a:solidFill>
                  <a:srgbClr val="FFFF00"/>
                </a:solidFill>
              </a:rPr>
              <a:t>(2008)</a:t>
            </a:r>
            <a:r>
              <a:rPr lang="en-US" sz="2800" b="1">
                <a:solidFill>
                  <a:srgbClr val="FFFF00"/>
                </a:solidFill>
              </a:rPr>
              <a:t> са Акционим планом </a:t>
            </a:r>
            <a:r>
              <a:rPr lang="en-US" sz="2800">
                <a:solidFill>
                  <a:srgbClr val="FFFF00"/>
                </a:solidFill>
              </a:rPr>
              <a:t>(2009)</a:t>
            </a:r>
            <a:r>
              <a:rPr lang="sr-Cyrl-CS" sz="2800">
                <a:solidFill>
                  <a:srgbClr val="FFFF00"/>
                </a:solidFill>
              </a:rPr>
              <a:t> - Министарство за омладину и спорт РС,</a:t>
            </a:r>
          </a:p>
          <a:p>
            <a:pPr eaLnBrk="1" fontAlgn="base" hangingPunct="1">
              <a:spcBef>
                <a:spcPct val="0"/>
              </a:spcBef>
              <a:spcAft>
                <a:spcPct val="0"/>
              </a:spcAft>
            </a:pPr>
            <a:endParaRPr lang="sr-Cyrl-CS" sz="2400">
              <a:solidFill>
                <a:srgbClr val="FFFF00"/>
              </a:solidFill>
            </a:endParaRPr>
          </a:p>
          <a:p>
            <a:pPr eaLnBrk="1" fontAlgn="base" hangingPunct="1">
              <a:spcBef>
                <a:spcPct val="0"/>
              </a:spcBef>
              <a:spcAft>
                <a:spcPct val="0"/>
              </a:spcAft>
              <a:buFontTx/>
              <a:buBlip>
                <a:blip r:embed="rId2"/>
              </a:buBlip>
            </a:pPr>
            <a:r>
              <a:rPr lang="sr-Cyrl-CS" sz="2800" b="1">
                <a:solidFill>
                  <a:srgbClr val="FFFF00"/>
                </a:solidFill>
              </a:rPr>
              <a:t>Стратегија за подстицање рађања </a:t>
            </a:r>
            <a:r>
              <a:rPr lang="sr-Cyrl-CS" sz="2800">
                <a:solidFill>
                  <a:srgbClr val="FFFF00"/>
                </a:solidFill>
              </a:rPr>
              <a:t>(2008)–</a:t>
            </a:r>
            <a:r>
              <a:rPr lang="sr-Cyrl-CS" sz="2800" b="1">
                <a:solidFill>
                  <a:srgbClr val="FFFF00"/>
                </a:solidFill>
              </a:rPr>
              <a:t> </a:t>
            </a:r>
            <a:r>
              <a:rPr lang="sr-Cyrl-CS" sz="2800">
                <a:solidFill>
                  <a:srgbClr val="FFFF00"/>
                </a:solidFill>
              </a:rPr>
              <a:t>Министарство рада и социјлане политике РС,</a:t>
            </a:r>
          </a:p>
          <a:p>
            <a:pPr eaLnBrk="1" fontAlgn="base" hangingPunct="1">
              <a:spcBef>
                <a:spcPct val="0"/>
              </a:spcBef>
              <a:spcAft>
                <a:spcPct val="0"/>
              </a:spcAft>
            </a:pPr>
            <a:endParaRPr lang="sr-Cyrl-CS" sz="2400">
              <a:solidFill>
                <a:srgbClr val="FFFF00"/>
              </a:solidFill>
            </a:endParaRPr>
          </a:p>
          <a:p>
            <a:pPr eaLnBrk="1" fontAlgn="base" hangingPunct="1">
              <a:spcBef>
                <a:spcPct val="0"/>
              </a:spcBef>
              <a:spcAft>
                <a:spcPct val="0"/>
              </a:spcAft>
              <a:buFontTx/>
              <a:buBlip>
                <a:blip r:embed="rId2"/>
              </a:buBlip>
            </a:pPr>
            <a:r>
              <a:rPr lang="en-US" sz="2800" b="1">
                <a:solidFill>
                  <a:srgbClr val="FFFF00"/>
                </a:solidFill>
              </a:rPr>
              <a:t>Стратегија за смањење сиромаштва </a:t>
            </a:r>
            <a:r>
              <a:rPr lang="en-US" sz="2800">
                <a:solidFill>
                  <a:srgbClr val="FFFF00"/>
                </a:solidFill>
              </a:rPr>
              <a:t>(2003)</a:t>
            </a:r>
            <a:r>
              <a:rPr lang="sr-Cyrl-CS" sz="2800">
                <a:solidFill>
                  <a:srgbClr val="FFFF00"/>
                </a:solidFill>
              </a:rPr>
              <a:t>,</a:t>
            </a:r>
            <a:r>
              <a:rPr lang="en-US" sz="2800" b="1">
                <a:solidFill>
                  <a:srgbClr val="FFFF00"/>
                </a:solidFill>
              </a:rPr>
              <a:t> </a:t>
            </a:r>
            <a:endParaRPr lang="sr-Cyrl-CS" sz="2800" b="1">
              <a:solidFill>
                <a:srgbClr val="FFFF00"/>
              </a:solidFill>
            </a:endParaRPr>
          </a:p>
          <a:p>
            <a:pPr eaLnBrk="1" fontAlgn="base" hangingPunct="1">
              <a:spcBef>
                <a:spcPct val="0"/>
              </a:spcBef>
              <a:spcAft>
                <a:spcPct val="0"/>
              </a:spcAft>
            </a:pPr>
            <a:endParaRPr lang="sr-Cyrl-CS" sz="2400" b="1">
              <a:solidFill>
                <a:srgbClr val="FFFF00"/>
              </a:solidFill>
            </a:endParaRPr>
          </a:p>
          <a:p>
            <a:pPr eaLnBrk="1" fontAlgn="base" hangingPunct="1">
              <a:spcBef>
                <a:spcPct val="0"/>
              </a:spcBef>
              <a:spcAft>
                <a:spcPct val="0"/>
              </a:spcAft>
              <a:buFontTx/>
              <a:buBlip>
                <a:blip r:embed="rId2"/>
              </a:buBlip>
            </a:pPr>
            <a:r>
              <a:rPr lang="en-US" sz="2800" b="1">
                <a:solidFill>
                  <a:srgbClr val="FFFF00"/>
                </a:solidFill>
              </a:rPr>
              <a:t>Национални план акције за децу </a:t>
            </a:r>
            <a:r>
              <a:rPr lang="en-US" sz="2800">
                <a:solidFill>
                  <a:srgbClr val="FFFF00"/>
                </a:solidFill>
              </a:rPr>
              <a:t>(2004)</a:t>
            </a:r>
            <a:r>
              <a:rPr lang="sr-Cyrl-CS" sz="2800">
                <a:solidFill>
                  <a:srgbClr val="FFFF00"/>
                </a:solidFill>
              </a:rPr>
              <a:t>,</a:t>
            </a:r>
            <a:endParaRPr lang="sr-Cyrl-CS" sz="2800" b="1">
              <a:solidFill>
                <a:srgbClr val="FFFF00"/>
              </a:solidFill>
            </a:endParaRPr>
          </a:p>
        </p:txBody>
      </p:sp>
    </p:spTree>
    <p:extLst>
      <p:ext uri="{BB962C8B-B14F-4D97-AF65-F5344CB8AC3E}">
        <p14:creationId xmlns:p14="http://schemas.microsoft.com/office/powerpoint/2010/main" val="3234843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slide(fromBottom)">
                                      <p:cBhvr>
                                        <p:cTn id="7" dur="2000"/>
                                        <p:tgtEl>
                                          <p:spTgt spid="67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250825" y="333375"/>
            <a:ext cx="8642350" cy="515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Национална стратешка документа</a:t>
            </a:r>
            <a:endParaRPr lang="fr-FR" sz="3600" b="1">
              <a:solidFill>
                <a:srgbClr val="FFFF00"/>
              </a:solidFill>
            </a:endParaRP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endParaRPr lang="fr-FR" sz="3600" b="1">
              <a:solidFill>
                <a:srgbClr val="FFFF00"/>
              </a:solidFill>
            </a:endParaRPr>
          </a:p>
          <a:p>
            <a:pPr eaLnBrk="1" fontAlgn="base" hangingPunct="1">
              <a:spcBef>
                <a:spcPct val="0"/>
              </a:spcBef>
              <a:spcAft>
                <a:spcPct val="0"/>
              </a:spcAft>
              <a:buFontTx/>
              <a:buBlip>
                <a:blip r:embed="rId2"/>
              </a:buBlip>
            </a:pPr>
            <a:r>
              <a:rPr lang="en-US" sz="2800" b="1">
                <a:solidFill>
                  <a:srgbClr val="FFFF00"/>
                </a:solidFill>
              </a:rPr>
              <a:t>Акциони план за здравље Рома у оквиру Стратегије за интеграцију и давање нових овлашћења Ромима</a:t>
            </a:r>
            <a:r>
              <a:rPr lang="sr-Cyrl-CS" sz="2800" b="1">
                <a:solidFill>
                  <a:srgbClr val="FFFF00"/>
                </a:solidFill>
              </a:rPr>
              <a:t>,</a:t>
            </a:r>
            <a:r>
              <a:rPr lang="en-US" sz="2800" b="1">
                <a:solidFill>
                  <a:srgbClr val="FFFF00"/>
                </a:solidFill>
              </a:rPr>
              <a:t> </a:t>
            </a: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buFontTx/>
              <a:buBlip>
                <a:blip r:embed="rId2"/>
              </a:buBlip>
            </a:pPr>
            <a:r>
              <a:rPr lang="en-US" sz="2800" b="1">
                <a:solidFill>
                  <a:srgbClr val="FFFF00"/>
                </a:solidFill>
              </a:rPr>
              <a:t>Националне стратегије за младе </a:t>
            </a:r>
            <a:r>
              <a:rPr lang="en-US" sz="2800">
                <a:solidFill>
                  <a:srgbClr val="FFFF00"/>
                </a:solidFill>
              </a:rPr>
              <a:t>(2008)</a:t>
            </a:r>
            <a:r>
              <a:rPr lang="en-US" sz="2800" b="1">
                <a:solidFill>
                  <a:srgbClr val="FFFF00"/>
                </a:solidFill>
              </a:rPr>
              <a:t> са Акционим планом </a:t>
            </a:r>
            <a:r>
              <a:rPr lang="en-US" sz="2800">
                <a:solidFill>
                  <a:srgbClr val="FFFF00"/>
                </a:solidFill>
              </a:rPr>
              <a:t>(2009</a:t>
            </a:r>
            <a:r>
              <a:rPr lang="en-US" sz="2800" b="1">
                <a:solidFill>
                  <a:srgbClr val="FFFF00"/>
                </a:solidFill>
              </a:rPr>
              <a:t>)</a:t>
            </a:r>
            <a:r>
              <a:rPr lang="sr-Cyrl-CS" sz="2800" b="1">
                <a:solidFill>
                  <a:srgbClr val="FFFF00"/>
                </a:solidFill>
              </a:rPr>
              <a:t>,</a:t>
            </a:r>
          </a:p>
          <a:p>
            <a:pPr eaLnBrk="1" fontAlgn="base" hangingPunct="1">
              <a:spcBef>
                <a:spcPct val="0"/>
              </a:spcBef>
              <a:spcAft>
                <a:spcPct val="0"/>
              </a:spcAft>
            </a:pPr>
            <a:r>
              <a:rPr lang="en-US" sz="2800" b="1">
                <a:solidFill>
                  <a:srgbClr val="FFFF00"/>
                </a:solidFill>
              </a:rPr>
              <a:t> </a:t>
            </a:r>
            <a:endParaRPr lang="sr-Cyrl-CS" sz="2800" b="1">
              <a:solidFill>
                <a:srgbClr val="FFFF00"/>
              </a:solidFill>
            </a:endParaRPr>
          </a:p>
          <a:p>
            <a:pPr eaLnBrk="1" fontAlgn="base" hangingPunct="1">
              <a:spcBef>
                <a:spcPct val="0"/>
              </a:spcBef>
              <a:spcAft>
                <a:spcPct val="0"/>
              </a:spcAft>
              <a:buFontTx/>
              <a:buBlip>
                <a:blip r:embed="rId2"/>
              </a:buBlip>
            </a:pPr>
            <a:r>
              <a:rPr lang="en-US" sz="2800" b="1">
                <a:solidFill>
                  <a:srgbClr val="FFFF00"/>
                </a:solidFill>
              </a:rPr>
              <a:t>Стратегије развоја менталног здравља </a:t>
            </a:r>
            <a:r>
              <a:rPr lang="en-US" sz="2800">
                <a:solidFill>
                  <a:srgbClr val="FFFF00"/>
                </a:solidFill>
              </a:rPr>
              <a:t>(2007)</a:t>
            </a:r>
            <a:r>
              <a:rPr lang="sr-Cyrl-CS" sz="2800">
                <a:solidFill>
                  <a:srgbClr val="FFFF00"/>
                </a:solidFill>
              </a:rPr>
              <a:t>,</a:t>
            </a:r>
            <a:r>
              <a:rPr lang="en-US" sz="2800" b="1">
                <a:solidFill>
                  <a:srgbClr val="FFFF00"/>
                </a:solidFill>
              </a:rPr>
              <a:t> </a:t>
            </a:r>
            <a:endParaRPr lang="sr-Cyrl-CS" sz="2800" b="1">
              <a:solidFill>
                <a:srgbClr val="FFFF00"/>
              </a:solidFill>
            </a:endParaRPr>
          </a:p>
        </p:txBody>
      </p:sp>
    </p:spTree>
    <p:extLst>
      <p:ext uri="{BB962C8B-B14F-4D97-AF65-F5344CB8AC3E}">
        <p14:creationId xmlns:p14="http://schemas.microsoft.com/office/powerpoint/2010/main" val="10906459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slide(fromBottom)">
                                      <p:cBhvr>
                                        <p:cTn id="7" dur="2000"/>
                                        <p:tgtEl>
                                          <p:spTgt spid="68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250825" y="333375"/>
            <a:ext cx="8642350" cy="503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Национална стратешка документа</a:t>
            </a:r>
            <a:endParaRPr lang="fr-FR" sz="3600" b="1">
              <a:solidFill>
                <a:srgbClr val="FFFF00"/>
              </a:solidFill>
            </a:endParaRPr>
          </a:p>
          <a:p>
            <a:pPr eaLnBrk="1" fontAlgn="base" hangingPunct="1">
              <a:spcBef>
                <a:spcPct val="0"/>
              </a:spcBef>
              <a:spcAft>
                <a:spcPct val="0"/>
              </a:spcAft>
            </a:pPr>
            <a:endParaRPr lang="fr-FR" sz="3600" b="1">
              <a:solidFill>
                <a:srgbClr val="FFFF00"/>
              </a:solidFill>
            </a:endParaRPr>
          </a:p>
          <a:p>
            <a:pPr eaLnBrk="1" fontAlgn="base" hangingPunct="1">
              <a:spcBef>
                <a:spcPct val="0"/>
              </a:spcBef>
              <a:spcAft>
                <a:spcPct val="0"/>
              </a:spcAft>
              <a:buFontTx/>
              <a:buBlip>
                <a:blip r:embed="rId2"/>
              </a:buBlip>
            </a:pP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buFontTx/>
              <a:buBlip>
                <a:blip r:embed="rId2"/>
              </a:buBlip>
            </a:pPr>
            <a:r>
              <a:rPr lang="en-US" sz="2800" b="1">
                <a:solidFill>
                  <a:srgbClr val="FFFF00"/>
                </a:solidFill>
              </a:rPr>
              <a:t>Националне стратегије за превенцију и заштиту деце</a:t>
            </a:r>
            <a:r>
              <a:rPr lang="sr-Cyrl-CS" sz="2800" b="1">
                <a:solidFill>
                  <a:srgbClr val="FFFF00"/>
                </a:solidFill>
              </a:rPr>
              <a:t> </a:t>
            </a:r>
            <a:r>
              <a:rPr lang="en-US" sz="2800" b="1">
                <a:solidFill>
                  <a:srgbClr val="FFFF00"/>
                </a:solidFill>
              </a:rPr>
              <a:t>од насиља </a:t>
            </a:r>
            <a:r>
              <a:rPr lang="en-US" sz="2800">
                <a:solidFill>
                  <a:srgbClr val="FFFF00"/>
                </a:solidFill>
              </a:rPr>
              <a:t>(2008)</a:t>
            </a:r>
            <a:r>
              <a:rPr lang="sr-Cyrl-CS" sz="2800">
                <a:solidFill>
                  <a:srgbClr val="FFFF00"/>
                </a:solidFill>
              </a:rPr>
              <a:t>,</a:t>
            </a:r>
          </a:p>
          <a:p>
            <a:pPr eaLnBrk="1" fontAlgn="base" hangingPunct="1">
              <a:spcBef>
                <a:spcPct val="0"/>
              </a:spcBef>
              <a:spcAft>
                <a:spcPct val="0"/>
              </a:spcAft>
            </a:pPr>
            <a:endParaRPr lang="sr-Cyrl-CS" sz="2800">
              <a:solidFill>
                <a:srgbClr val="FFFF00"/>
              </a:solidFill>
            </a:endParaRPr>
          </a:p>
          <a:p>
            <a:pPr eaLnBrk="1" fontAlgn="base" hangingPunct="1">
              <a:spcBef>
                <a:spcPct val="0"/>
              </a:spcBef>
              <a:spcAft>
                <a:spcPct val="0"/>
              </a:spcAft>
              <a:buFontTx/>
              <a:buBlip>
                <a:blip r:embed="rId2"/>
              </a:buBlip>
            </a:pPr>
            <a:r>
              <a:rPr lang="en-US" sz="2800" b="1">
                <a:solidFill>
                  <a:srgbClr val="FFFF00"/>
                </a:solidFill>
              </a:rPr>
              <a:t>Националн</a:t>
            </a:r>
            <a:r>
              <a:rPr lang="sr-Cyrl-CS" sz="2800" b="1">
                <a:solidFill>
                  <a:srgbClr val="FFFF00"/>
                </a:solidFill>
              </a:rPr>
              <a:t>и</a:t>
            </a:r>
            <a:r>
              <a:rPr lang="en-US" sz="2800" b="1">
                <a:solidFill>
                  <a:srgbClr val="FFFF00"/>
                </a:solidFill>
              </a:rPr>
              <a:t> програм превентивне здравствене заштите деце</a:t>
            </a:r>
            <a:r>
              <a:rPr lang="sr-Cyrl-CS" sz="2800" b="1">
                <a:solidFill>
                  <a:srgbClr val="FFFF00"/>
                </a:solidFill>
              </a:rPr>
              <a:t> </a:t>
            </a:r>
            <a:r>
              <a:rPr lang="en-US" sz="2800" b="1">
                <a:solidFill>
                  <a:srgbClr val="FFFF00"/>
                </a:solidFill>
              </a:rPr>
              <a:t>са психофизиолошким поремећајима и говорном патологијом.</a:t>
            </a:r>
            <a:endParaRPr lang="sr-Cyrl-CS" sz="2800" b="1">
              <a:solidFill>
                <a:srgbClr val="FFFF00"/>
              </a:solidFill>
            </a:endParaRPr>
          </a:p>
        </p:txBody>
      </p:sp>
    </p:spTree>
    <p:extLst>
      <p:ext uri="{BB962C8B-B14F-4D97-AF65-F5344CB8AC3E}">
        <p14:creationId xmlns:p14="http://schemas.microsoft.com/office/powerpoint/2010/main" val="3967878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slide(fromBottom)">
                                      <p:cBhvr>
                                        <p:cTn id="7" dur="2000"/>
                                        <p:tgtEl>
                                          <p:spTgt spid="69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 Box 2"/>
          <p:cNvSpPr txBox="1">
            <a:spLocks noChangeArrowheads="1"/>
          </p:cNvSpPr>
          <p:nvPr/>
        </p:nvSpPr>
        <p:spPr bwMode="auto">
          <a:xfrm>
            <a:off x="250825" y="333375"/>
            <a:ext cx="8642350" cy="527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r>
              <a:rPr lang="en-US" sz="2800" b="1">
                <a:solidFill>
                  <a:srgbClr val="FFFF00"/>
                </a:solidFill>
              </a:rPr>
              <a:t>Начин живота родитеља има утицаја на развој детета. </a:t>
            </a: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r>
              <a:rPr lang="sr-Cyrl-CS" sz="2800" b="1">
                <a:solidFill>
                  <a:srgbClr val="FFFF00"/>
                </a:solidFill>
              </a:rPr>
              <a:t>Формирају се с</a:t>
            </a:r>
            <a:r>
              <a:rPr lang="en-US" sz="2800" b="1">
                <a:solidFill>
                  <a:srgbClr val="FFFF00"/>
                </a:solidFill>
              </a:rPr>
              <a:t>тавови и</a:t>
            </a:r>
            <a:r>
              <a:rPr lang="sr-Cyrl-CS" sz="2800" b="1">
                <a:solidFill>
                  <a:srgbClr val="FFFF00"/>
                </a:solidFill>
              </a:rPr>
              <a:t> </a:t>
            </a:r>
            <a:r>
              <a:rPr lang="en-US" sz="2800" b="1">
                <a:solidFill>
                  <a:srgbClr val="FFFF00"/>
                </a:solidFill>
              </a:rPr>
              <a:t>модели понашања везани за здравље, као што су пушење и</a:t>
            </a:r>
            <a:r>
              <a:rPr lang="sr-Cyrl-CS" sz="2800" b="1">
                <a:solidFill>
                  <a:srgbClr val="FFFF00"/>
                </a:solidFill>
              </a:rPr>
              <a:t> </a:t>
            </a:r>
            <a:r>
              <a:rPr lang="en-US" sz="2800" b="1">
                <a:solidFill>
                  <a:srgbClr val="FFFF00"/>
                </a:solidFill>
              </a:rPr>
              <a:t>физичка активност и усвајају модели исхране. </a:t>
            </a:r>
            <a:endParaRPr lang="sr-Cyrl-CS" sz="2800" b="1">
              <a:solidFill>
                <a:srgbClr val="FFFF00"/>
              </a:solidFill>
            </a:endParaRPr>
          </a:p>
          <a:p>
            <a:pPr eaLnBrk="1" fontAlgn="base" hangingPunct="1">
              <a:spcBef>
                <a:spcPct val="0"/>
              </a:spcBef>
              <a:spcAft>
                <a:spcPct val="0"/>
              </a:spcAft>
            </a:pPr>
            <a:endParaRPr lang="en-US" sz="2800" b="1">
              <a:solidFill>
                <a:srgbClr val="FFFF00"/>
              </a:solidFill>
            </a:endParaRPr>
          </a:p>
        </p:txBody>
      </p:sp>
    </p:spTree>
    <p:extLst>
      <p:ext uri="{BB962C8B-B14F-4D97-AF65-F5344CB8AC3E}">
        <p14:creationId xmlns:p14="http://schemas.microsoft.com/office/powerpoint/2010/main" val="35749198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09570"/>
                                        </p:tgtEl>
                                        <p:attrNameLst>
                                          <p:attrName>style.visibility</p:attrName>
                                        </p:attrNameLst>
                                      </p:cBhvr>
                                      <p:to>
                                        <p:strVal val="visible"/>
                                      </p:to>
                                    </p:set>
                                    <p:animEffect transition="in" filter="slide(fromBottom)">
                                      <p:cBhvr>
                                        <p:cTn id="7" dur="2000"/>
                                        <p:tgtEl>
                                          <p:spTgt spid="109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 Box 2"/>
          <p:cNvSpPr txBox="1">
            <a:spLocks noChangeArrowheads="1"/>
          </p:cNvSpPr>
          <p:nvPr/>
        </p:nvSpPr>
        <p:spPr bwMode="auto">
          <a:xfrm>
            <a:off x="250825" y="333375"/>
            <a:ext cx="8642350"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r>
              <a:rPr lang="en-US" sz="2800" b="1">
                <a:solidFill>
                  <a:srgbClr val="FFFF00"/>
                </a:solidFill>
              </a:rPr>
              <a:t>Исхрана остаје главни здравствени и</a:t>
            </a:r>
            <a:r>
              <a:rPr lang="sr-Cyrl-CS" sz="2800" b="1">
                <a:solidFill>
                  <a:srgbClr val="FFFF00"/>
                </a:solidFill>
              </a:rPr>
              <a:t> </a:t>
            </a:r>
            <a:r>
              <a:rPr lang="en-US" sz="2800" b="1">
                <a:solidFill>
                  <a:srgbClr val="FFFF00"/>
                </a:solidFill>
              </a:rPr>
              <a:t>развојни чинилац за ову групу. Деца овог узраста у већој мери испољавају</a:t>
            </a:r>
            <a:r>
              <a:rPr lang="sr-Cyrl-CS" sz="2800" b="1">
                <a:solidFill>
                  <a:srgbClr val="FFFF00"/>
                </a:solidFill>
              </a:rPr>
              <a:t> </a:t>
            </a:r>
            <a:r>
              <a:rPr lang="en-US" sz="2800" b="1">
                <a:solidFill>
                  <a:srgbClr val="FFFF00"/>
                </a:solidFill>
              </a:rPr>
              <a:t>сопствене жеље у погледу исхране и почињу да стварају сопствени став по питању</a:t>
            </a:r>
            <a:r>
              <a:rPr lang="sr-Cyrl-CS" sz="2800" b="1">
                <a:solidFill>
                  <a:srgbClr val="FFFF00"/>
                </a:solidFill>
              </a:rPr>
              <a:t> </a:t>
            </a:r>
            <a:r>
              <a:rPr lang="en-US" sz="2800" b="1">
                <a:solidFill>
                  <a:srgbClr val="FFFF00"/>
                </a:solidFill>
              </a:rPr>
              <a:t>дијета.</a:t>
            </a:r>
            <a:r>
              <a:rPr lang="sr-Cyrl-CS" sz="2800">
                <a:solidFill>
                  <a:srgbClr val="FFFF00"/>
                </a:solidFill>
              </a:rPr>
              <a:t> </a:t>
            </a:r>
            <a:endParaRPr lang="en-US" sz="2800">
              <a:solidFill>
                <a:srgbClr val="FFFF00"/>
              </a:solidFill>
            </a:endParaRPr>
          </a:p>
        </p:txBody>
      </p:sp>
      <p:pic>
        <p:nvPicPr>
          <p:cNvPr id="110595" name="Picture 3" descr="radoznalost_je_bitna_za_srec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5013325"/>
            <a:ext cx="2555875"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90589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nodeType="withEffect">
                                  <p:stCondLst>
                                    <p:cond delay="0"/>
                                  </p:stCondLst>
                                  <p:childTnLst>
                                    <p:set>
                                      <p:cBhvr>
                                        <p:cTn id="6" dur="1" fill="hold">
                                          <p:stCondLst>
                                            <p:cond delay="0"/>
                                          </p:stCondLst>
                                        </p:cTn>
                                        <p:tgtEl>
                                          <p:spTgt spid="110595"/>
                                        </p:tgtEl>
                                        <p:attrNameLst>
                                          <p:attrName>style.visibility</p:attrName>
                                        </p:attrNameLst>
                                      </p:cBhvr>
                                      <p:to>
                                        <p:strVal val="visible"/>
                                      </p:to>
                                    </p:set>
                                    <p:animEffect transition="in" filter="circle(in)">
                                      <p:cBhvr>
                                        <p:cTn id="7" dur="2000"/>
                                        <p:tgtEl>
                                          <p:spTgt spid="110595"/>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10594"/>
                                        </p:tgtEl>
                                        <p:attrNameLst>
                                          <p:attrName>style.visibility</p:attrName>
                                        </p:attrNameLst>
                                      </p:cBhvr>
                                      <p:to>
                                        <p:strVal val="visible"/>
                                      </p:to>
                                    </p:set>
                                    <p:animEffect transition="in" filter="slide(fromBottom)">
                                      <p:cBhvr>
                                        <p:cTn id="10" dur="2000"/>
                                        <p:tgtEl>
                                          <p:spTgt spid="110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ctrTitle"/>
          </p:nvPr>
        </p:nvSpPr>
        <p:spPr>
          <a:xfrm>
            <a:off x="1143000" y="3071813"/>
            <a:ext cx="7772400" cy="1285875"/>
          </a:xfrm>
        </p:spPr>
        <p:txBody>
          <a:bodyPr/>
          <a:lstStyle/>
          <a:p>
            <a:pPr eaLnBrk="1" hangingPunct="1"/>
            <a:r>
              <a:rPr lang="en-US" sz="3600" b="1" smtClean="0">
                <a:solidFill>
                  <a:srgbClr val="002060"/>
                </a:solidFill>
                <a:latin typeface="Comic Sans MS" pitchFamily="66" charset="0"/>
              </a:rPr>
              <a:t>Здравствена заштита предшколске деце</a:t>
            </a:r>
            <a:r>
              <a:rPr lang="sr-Latn-CS" sz="3600" b="1" smtClean="0">
                <a:solidFill>
                  <a:srgbClr val="002060"/>
                </a:solidFill>
                <a:latin typeface="Comic Sans MS" pitchFamily="66" charset="0"/>
              </a:rPr>
              <a:t/>
            </a:r>
            <a:br>
              <a:rPr lang="sr-Latn-CS" sz="3600" b="1" smtClean="0">
                <a:solidFill>
                  <a:srgbClr val="002060"/>
                </a:solidFill>
                <a:latin typeface="Comic Sans MS" pitchFamily="66" charset="0"/>
              </a:rPr>
            </a:br>
            <a:endParaRPr lang="en-US" sz="3600" b="1" smtClean="0">
              <a:solidFill>
                <a:srgbClr val="002060"/>
              </a:solidFill>
              <a:latin typeface="Comic Sans MS" pitchFamily="66" charset="0"/>
            </a:endParaRPr>
          </a:p>
        </p:txBody>
      </p:sp>
    </p:spTree>
    <p:extLst>
      <p:ext uri="{BB962C8B-B14F-4D97-AF65-F5344CB8AC3E}">
        <p14:creationId xmlns:p14="http://schemas.microsoft.com/office/powerpoint/2010/main" val="3235245175"/>
      </p:ext>
    </p:extLst>
  </p:cSld>
  <p:clrMapOvr>
    <a:masterClrMapping/>
  </p:clrMapOvr>
  <p:transition advTm="7594">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0658"/>
                                        </p:tgtEl>
                                        <p:attrNameLst>
                                          <p:attrName>style.visibility</p:attrName>
                                        </p:attrNameLst>
                                      </p:cBhvr>
                                      <p:to>
                                        <p:strVal val="visible"/>
                                      </p:to>
                                    </p:set>
                                    <p:anim calcmode="lin" valueType="num">
                                      <p:cBhvr>
                                        <p:cTn id="7" dur="500" fill="hold"/>
                                        <p:tgtEl>
                                          <p:spTgt spid="70658"/>
                                        </p:tgtEl>
                                        <p:attrNameLst>
                                          <p:attrName>ppt_w</p:attrName>
                                        </p:attrNameLst>
                                      </p:cBhvr>
                                      <p:tavLst>
                                        <p:tav tm="0">
                                          <p:val>
                                            <p:fltVal val="0"/>
                                          </p:val>
                                        </p:tav>
                                        <p:tav tm="100000">
                                          <p:val>
                                            <p:strVal val="#ppt_w"/>
                                          </p:val>
                                        </p:tav>
                                      </p:tavLst>
                                    </p:anim>
                                    <p:anim calcmode="lin" valueType="num">
                                      <p:cBhvr>
                                        <p:cTn id="8" dur="500" fill="hold"/>
                                        <p:tgtEl>
                                          <p:spTgt spid="706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250825" y="333375"/>
            <a:ext cx="8642350" cy="570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r>
              <a:rPr lang="en-US" sz="2800" b="1">
                <a:solidFill>
                  <a:srgbClr val="FFFF00"/>
                </a:solidFill>
              </a:rPr>
              <a:t>Лоше навике у исхрани у овом узрасту могу бити главни узрок</a:t>
            </a:r>
            <a:r>
              <a:rPr lang="sr-Cyrl-CS" sz="2800" b="1">
                <a:solidFill>
                  <a:srgbClr val="FFFF00"/>
                </a:solidFill>
              </a:rPr>
              <a:t> </a:t>
            </a:r>
            <a:r>
              <a:rPr lang="en-US" sz="2800" b="1">
                <a:solidFill>
                  <a:srgbClr val="FFFF00"/>
                </a:solidFill>
              </a:rPr>
              <a:t>неухрањености што доводи до недовољног физичког раста и смањеног</a:t>
            </a:r>
            <a:r>
              <a:rPr lang="sr-Cyrl-CS" sz="2800" b="1">
                <a:solidFill>
                  <a:srgbClr val="FFFF00"/>
                </a:solidFill>
              </a:rPr>
              <a:t> </a:t>
            </a:r>
            <a:r>
              <a:rPr lang="en-US" sz="2800" b="1">
                <a:solidFill>
                  <a:srgbClr val="FFFF00"/>
                </a:solidFill>
              </a:rPr>
              <a:t>когнитивног учења. </a:t>
            </a:r>
            <a:endParaRPr lang="sr-Cyrl-CS" sz="2800" b="1">
              <a:solidFill>
                <a:srgbClr val="FFFF00"/>
              </a:solidFill>
            </a:endParaRPr>
          </a:p>
          <a:p>
            <a:pPr eaLnBrk="1" fontAlgn="base" hangingPunct="1">
              <a:spcBef>
                <a:spcPct val="0"/>
              </a:spcBef>
              <a:spcAft>
                <a:spcPct val="0"/>
              </a:spcAft>
            </a:pPr>
            <a:endParaRPr lang="en-US" sz="2800" b="1">
              <a:solidFill>
                <a:srgbClr val="99CC00"/>
              </a:solidFill>
            </a:endParaRPr>
          </a:p>
          <a:p>
            <a:pPr eaLnBrk="1" fontAlgn="base" hangingPunct="1">
              <a:spcBef>
                <a:spcPct val="0"/>
              </a:spcBef>
              <a:spcAft>
                <a:spcPct val="0"/>
              </a:spcAft>
            </a:pPr>
            <a:r>
              <a:rPr lang="en-US" sz="2800" b="1" i="1">
                <a:solidFill>
                  <a:srgbClr val="99CC00"/>
                </a:solidFill>
              </a:rPr>
              <a:t>Обрнуто</a:t>
            </a:r>
            <a:r>
              <a:rPr lang="en-US" sz="2800" b="1">
                <a:solidFill>
                  <a:srgbClr val="FFFF00"/>
                </a:solidFill>
              </a:rPr>
              <a:t>, нездрав</a:t>
            </a:r>
            <a:r>
              <a:rPr lang="sr-Cyrl-CS" sz="2800" b="1">
                <a:solidFill>
                  <a:srgbClr val="FFFF00"/>
                </a:solidFill>
              </a:rPr>
              <a:t>а</a:t>
            </a:r>
            <a:r>
              <a:rPr lang="en-US" sz="2800" b="1">
                <a:solidFill>
                  <a:srgbClr val="FFFF00"/>
                </a:solidFill>
              </a:rPr>
              <a:t> хиперкалоричне </a:t>
            </a:r>
            <a:r>
              <a:rPr lang="sr-Cyrl-CS" sz="2800" b="1">
                <a:solidFill>
                  <a:srgbClr val="FFFF00"/>
                </a:solidFill>
              </a:rPr>
              <a:t>исхрана</a:t>
            </a:r>
            <a:r>
              <a:rPr lang="en-US" sz="2800" b="1">
                <a:solidFill>
                  <a:srgbClr val="FFFF00"/>
                </a:solidFill>
              </a:rPr>
              <a:t> води</a:t>
            </a:r>
            <a:r>
              <a:rPr lang="sr-Cyrl-CS" sz="2800" b="1">
                <a:solidFill>
                  <a:srgbClr val="FFFF00"/>
                </a:solidFill>
              </a:rPr>
              <a:t> </a:t>
            </a:r>
            <a:r>
              <a:rPr lang="en-US" sz="2800" b="1">
                <a:solidFill>
                  <a:srgbClr val="FFFF00"/>
                </a:solidFill>
              </a:rPr>
              <a:t>прекомерној тежини и гојазности и створ</a:t>
            </a:r>
            <a:r>
              <a:rPr lang="sr-Cyrl-CS" sz="2800" b="1">
                <a:solidFill>
                  <a:srgbClr val="FFFF00"/>
                </a:solidFill>
              </a:rPr>
              <a:t>а </a:t>
            </a:r>
            <a:r>
              <a:rPr lang="en-US" sz="2800" b="1">
                <a:solidFill>
                  <a:srgbClr val="FFFF00"/>
                </a:solidFill>
              </a:rPr>
              <a:t>нездраве моделе исхране у животу.</a:t>
            </a:r>
            <a:endParaRPr lang="sr-Cyrl-CS" sz="2800" b="1">
              <a:solidFill>
                <a:srgbClr val="FFFF00"/>
              </a:solidFill>
            </a:endParaRPr>
          </a:p>
        </p:txBody>
      </p:sp>
    </p:spTree>
    <p:extLst>
      <p:ext uri="{BB962C8B-B14F-4D97-AF65-F5344CB8AC3E}">
        <p14:creationId xmlns:p14="http://schemas.microsoft.com/office/powerpoint/2010/main" val="12091193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slide(fromBottom)">
                                      <p:cBhvr>
                                        <p:cTn id="7" dur="2000"/>
                                        <p:tgtEl>
                                          <p:spTgt spid="74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250825" y="333375"/>
            <a:ext cx="8642350" cy="570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r>
              <a:rPr lang="en-US" sz="2800" b="1">
                <a:solidFill>
                  <a:srgbClr val="FFFF00"/>
                </a:solidFill>
              </a:rPr>
              <a:t>Услови окружења веома утичу на здравље и развој детета</a:t>
            </a: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r>
              <a:rPr lang="sr-Cyrl-CS" sz="2800" b="1">
                <a:solidFill>
                  <a:srgbClr val="FFFF00"/>
                </a:solidFill>
              </a:rPr>
              <a:t>У</a:t>
            </a:r>
            <a:r>
              <a:rPr lang="en-US" sz="2800" b="1">
                <a:solidFill>
                  <a:srgbClr val="FFFF00"/>
                </a:solidFill>
              </a:rPr>
              <a:t> највећем ризику су међу најсиромашнијима. Деца</a:t>
            </a:r>
            <a:r>
              <a:rPr lang="sr-Cyrl-CS" sz="2800" b="1">
                <a:solidFill>
                  <a:srgbClr val="FFFF00"/>
                </a:solidFill>
              </a:rPr>
              <a:t> </a:t>
            </a:r>
            <a:r>
              <a:rPr lang="en-US" sz="2800" b="1">
                <a:solidFill>
                  <a:srgbClr val="FFFF00"/>
                </a:solidFill>
              </a:rPr>
              <a:t>из сиромашних породица више су </a:t>
            </a:r>
            <a:r>
              <a:rPr lang="sr-Cyrl-CS" sz="2800" b="1">
                <a:solidFill>
                  <a:srgbClr val="FFFF00"/>
                </a:solidFill>
              </a:rPr>
              <a:t>и</a:t>
            </a:r>
            <a:r>
              <a:rPr lang="en-US" sz="2800" b="1">
                <a:solidFill>
                  <a:srgbClr val="FFFF00"/>
                </a:solidFill>
              </a:rPr>
              <a:t>зложена повредама у саобраћајним несрећама</a:t>
            </a:r>
            <a:r>
              <a:rPr lang="sr-Cyrl-CS" sz="2800" b="1">
                <a:solidFill>
                  <a:srgbClr val="FFFF00"/>
                </a:solidFill>
              </a:rPr>
              <a:t> </a:t>
            </a:r>
            <a:r>
              <a:rPr lang="en-US" sz="2800" b="1">
                <a:solidFill>
                  <a:srgbClr val="FFFF00"/>
                </a:solidFill>
              </a:rPr>
              <a:t>или у кући, у случају пожара, утапања.</a:t>
            </a:r>
            <a:endParaRPr lang="sr-Cyrl-CS" sz="2800" b="1">
              <a:solidFill>
                <a:srgbClr val="FFFF00"/>
              </a:solidFill>
            </a:endParaRPr>
          </a:p>
        </p:txBody>
      </p:sp>
    </p:spTree>
    <p:extLst>
      <p:ext uri="{BB962C8B-B14F-4D97-AF65-F5344CB8AC3E}">
        <p14:creationId xmlns:p14="http://schemas.microsoft.com/office/powerpoint/2010/main" val="15159467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slide(fromBottom)">
                                      <p:cBhvr>
                                        <p:cTn id="7" dur="2000"/>
                                        <p:tgtEl>
                                          <p:spTgt spid="75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250825" y="333375"/>
            <a:ext cx="8642350" cy="564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r>
              <a:rPr lang="en-US" sz="2800" b="1">
                <a:solidFill>
                  <a:srgbClr val="FFFF00"/>
                </a:solidFill>
              </a:rPr>
              <a:t>Тачне и значајне податке о злостављању деце овог узраста није лако</a:t>
            </a:r>
            <a:r>
              <a:rPr lang="sr-Cyrl-CS" sz="2800" b="1">
                <a:solidFill>
                  <a:srgbClr val="FFFF00"/>
                </a:solidFill>
              </a:rPr>
              <a:t> </a:t>
            </a:r>
            <a:r>
              <a:rPr lang="en-US" sz="2800" b="1">
                <a:solidFill>
                  <a:srgbClr val="FFFF00"/>
                </a:solidFill>
              </a:rPr>
              <a:t>добити. </a:t>
            </a:r>
            <a:r>
              <a:rPr lang="sr-Cyrl-CS" sz="2800" b="1">
                <a:solidFill>
                  <a:srgbClr val="FFFF00"/>
                </a:solidFill>
              </a:rPr>
              <a:t>Обједињени подаци о учесталости појаве не постоје ни на нивоу државе, нити појединих сектора. Свака институција независно од области (здравство, социјални рад, полиција судство) која збрињава жртве злостављања има своје податке</a:t>
            </a:r>
          </a:p>
        </p:txBody>
      </p:sp>
    </p:spTree>
    <p:extLst>
      <p:ext uri="{BB962C8B-B14F-4D97-AF65-F5344CB8AC3E}">
        <p14:creationId xmlns:p14="http://schemas.microsoft.com/office/powerpoint/2010/main" val="33790567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slide(fromBottom)">
                                      <p:cBhvr>
                                        <p:cTn id="7" dur="2000"/>
                                        <p:tgtEl>
                                          <p:spTgt spid="76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250825" y="333375"/>
            <a:ext cx="8642350" cy="454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r>
              <a:rPr lang="sr-Cyrl-CS" sz="2800" b="1">
                <a:solidFill>
                  <a:srgbClr val="FFFF00"/>
                </a:solidFill>
              </a:rPr>
              <a:t>Највећи</a:t>
            </a:r>
            <a:r>
              <a:rPr lang="en-US" sz="2800" b="1">
                <a:solidFill>
                  <a:srgbClr val="FFFF00"/>
                </a:solidFill>
              </a:rPr>
              <a:t> </a:t>
            </a:r>
            <a:r>
              <a:rPr lang="sr-Cyrl-CS" sz="2800" b="1">
                <a:solidFill>
                  <a:srgbClr val="FFFF00"/>
                </a:solidFill>
              </a:rPr>
              <a:t>број деце је основношколског узраста (46%), а потом предшколског узраста (31%),</a:t>
            </a:r>
            <a:r>
              <a:rPr lang="en-US" sz="2800" b="1">
                <a:solidFill>
                  <a:srgbClr val="FFFF00"/>
                </a:solidFill>
              </a:rPr>
              <a:t> </a:t>
            </a:r>
            <a:r>
              <a:rPr lang="sr-Cyrl-CS" sz="2800" b="1">
                <a:solidFill>
                  <a:srgbClr val="FFFF00"/>
                </a:solidFill>
              </a:rPr>
              <a:t>али није занемарљив ни број одојчади која су хоспитализована под сумњом на</a:t>
            </a:r>
            <a:r>
              <a:rPr lang="en-US" sz="2800" b="1">
                <a:solidFill>
                  <a:srgbClr val="FFFF00"/>
                </a:solidFill>
              </a:rPr>
              <a:t> </a:t>
            </a:r>
            <a:r>
              <a:rPr lang="sr-Cyrl-CS" sz="2800" b="1">
                <a:solidFill>
                  <a:srgbClr val="FFFF00"/>
                </a:solidFill>
              </a:rPr>
              <a:t>злостављање (13%).</a:t>
            </a:r>
            <a:r>
              <a:rPr lang="sr-Cyrl-CS" sz="2800">
                <a:solidFill>
                  <a:srgbClr val="FFFF00"/>
                </a:solidFill>
              </a:rPr>
              <a:t> </a:t>
            </a:r>
            <a:endParaRPr lang="en-US" sz="2800">
              <a:solidFill>
                <a:srgbClr val="FFFF00"/>
              </a:solidFill>
            </a:endParaRPr>
          </a:p>
        </p:txBody>
      </p:sp>
    </p:spTree>
    <p:extLst>
      <p:ext uri="{BB962C8B-B14F-4D97-AF65-F5344CB8AC3E}">
        <p14:creationId xmlns:p14="http://schemas.microsoft.com/office/powerpoint/2010/main" val="14861174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slide(fromBottom)">
                                      <p:cBhvr>
                                        <p:cTn id="7" dur="2000"/>
                                        <p:tgtEl>
                                          <p:spTgt spid="798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250825" y="333375"/>
            <a:ext cx="8642350" cy="534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r>
              <a:rPr lang="sr-Cyrl-CS" sz="2800" b="1">
                <a:solidFill>
                  <a:srgbClr val="FFFF00"/>
                </a:solidFill>
              </a:rPr>
              <a:t>Најзаступљеније је емоционално злостављање (61%), затим физичко (51%) и</a:t>
            </a:r>
            <a:r>
              <a:rPr lang="en-US" sz="2800" b="1">
                <a:solidFill>
                  <a:srgbClr val="FFFF00"/>
                </a:solidFill>
              </a:rPr>
              <a:t> </a:t>
            </a:r>
            <a:r>
              <a:rPr lang="sr-Cyrl-CS" sz="2800" b="1">
                <a:solidFill>
                  <a:srgbClr val="FFFF00"/>
                </a:solidFill>
              </a:rPr>
              <a:t>сексуално злостављање (17%) и занемаривање (26%), а често се код једног детета</a:t>
            </a:r>
            <a:r>
              <a:rPr lang="en-US" sz="2800" b="1">
                <a:solidFill>
                  <a:srgbClr val="FFFF00"/>
                </a:solidFill>
              </a:rPr>
              <a:t> </a:t>
            </a:r>
            <a:r>
              <a:rPr lang="sr-Cyrl-CS" sz="2800" b="1">
                <a:solidFill>
                  <a:srgbClr val="FFFF00"/>
                </a:solidFill>
              </a:rPr>
              <a:t>региструје више врста злостављања.</a:t>
            </a:r>
          </a:p>
          <a:p>
            <a:pPr eaLnBrk="1" fontAlgn="base" hangingPunct="1">
              <a:spcBef>
                <a:spcPct val="0"/>
              </a:spcBef>
              <a:spcAft>
                <a:spcPct val="0"/>
              </a:spcAft>
            </a:pPr>
            <a:endParaRPr lang="en-US" sz="2800" b="1">
              <a:solidFill>
                <a:srgbClr val="FFFF00"/>
              </a:solidFill>
            </a:endParaRPr>
          </a:p>
        </p:txBody>
      </p:sp>
    </p:spTree>
    <p:extLst>
      <p:ext uri="{BB962C8B-B14F-4D97-AF65-F5344CB8AC3E}">
        <p14:creationId xmlns:p14="http://schemas.microsoft.com/office/powerpoint/2010/main" val="151628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slide(fromBottom)">
                                      <p:cBhvr>
                                        <p:cTn id="7" dur="2000"/>
                                        <p:tgtEl>
                                          <p:spTgt spid="80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250825" y="333375"/>
            <a:ext cx="8642350" cy="497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endParaRPr lang="en-US" sz="2800" b="1">
              <a:solidFill>
                <a:srgbClr val="FFFF00"/>
              </a:solidFill>
            </a:endParaRPr>
          </a:p>
          <a:p>
            <a:pPr eaLnBrk="1" fontAlgn="base" hangingPunct="1">
              <a:spcBef>
                <a:spcPct val="0"/>
              </a:spcBef>
              <a:spcAft>
                <a:spcPct val="0"/>
              </a:spcAft>
            </a:pPr>
            <a:r>
              <a:rPr lang="sr-Cyrl-CS" sz="2800" b="1">
                <a:solidFill>
                  <a:srgbClr val="FFFF00"/>
                </a:solidFill>
              </a:rPr>
              <a:t>Процењује се да је број</a:t>
            </a:r>
            <a:r>
              <a:rPr lang="en-US" sz="2800" b="1">
                <a:solidFill>
                  <a:srgbClr val="FFFF00"/>
                </a:solidFill>
              </a:rPr>
              <a:t> </a:t>
            </a:r>
            <a:r>
              <a:rPr lang="sr-Cyrl-CS" sz="2800" b="1">
                <a:solidFill>
                  <a:srgbClr val="FFFF00"/>
                </a:solidFill>
              </a:rPr>
              <a:t>злостављане и занемариване деце далеко већи, али да велики број случајева остаје</a:t>
            </a:r>
            <a:r>
              <a:rPr lang="en-US" sz="2800" b="1">
                <a:solidFill>
                  <a:srgbClr val="FFFF00"/>
                </a:solidFill>
              </a:rPr>
              <a:t> </a:t>
            </a:r>
            <a:r>
              <a:rPr lang="sr-Cyrl-CS" sz="2800" b="1">
                <a:solidFill>
                  <a:srgbClr val="FFFF00"/>
                </a:solidFill>
              </a:rPr>
              <a:t>непрепознат и не добије неопходну здравствену и социјалну интервенцију.</a:t>
            </a:r>
            <a:endParaRPr lang="en-US" sz="2800" b="1">
              <a:solidFill>
                <a:srgbClr val="FFFF00"/>
              </a:solidFill>
            </a:endParaRPr>
          </a:p>
        </p:txBody>
      </p:sp>
    </p:spTree>
    <p:extLst>
      <p:ext uri="{BB962C8B-B14F-4D97-AF65-F5344CB8AC3E}">
        <p14:creationId xmlns:p14="http://schemas.microsoft.com/office/powerpoint/2010/main" val="32317542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slide(fromBottom)">
                                      <p:cBhvr>
                                        <p:cTn id="7" dur="2000"/>
                                        <p:tgtEl>
                                          <p:spTgt spid="83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250825" y="333375"/>
            <a:ext cx="8642350" cy="680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r>
              <a:rPr lang="sr-Cyrl-CS" sz="2800" b="1">
                <a:solidFill>
                  <a:srgbClr val="FFFF00"/>
                </a:solidFill>
              </a:rPr>
              <a:t>Тешким облицима физичког</a:t>
            </a:r>
            <a:r>
              <a:rPr lang="en-US" sz="2800" b="1">
                <a:solidFill>
                  <a:srgbClr val="FFFF00"/>
                </a:solidFill>
              </a:rPr>
              <a:t> </a:t>
            </a:r>
            <a:r>
              <a:rPr lang="sr-Cyrl-CS" sz="2800" b="1">
                <a:solidFill>
                  <a:srgbClr val="FFFF00"/>
                </a:solidFill>
              </a:rPr>
              <a:t>кажњавања два пута чешће изложена су деца из најсиромашнијих слојева (15%) а</a:t>
            </a:r>
            <a:r>
              <a:rPr lang="en-US" sz="2800" b="1">
                <a:solidFill>
                  <a:srgbClr val="FFFF00"/>
                </a:solidFill>
              </a:rPr>
              <a:t> </a:t>
            </a:r>
            <a:r>
              <a:rPr lang="sr-Cyrl-CS" sz="2800" b="1">
                <a:solidFill>
                  <a:srgbClr val="FFFF00"/>
                </a:solidFill>
              </a:rPr>
              <a:t>ромска деца три пута чешће (21%). </a:t>
            </a:r>
          </a:p>
          <a:p>
            <a:pPr eaLnBrk="1" fontAlgn="base" hangingPunct="1">
              <a:spcBef>
                <a:spcPct val="0"/>
              </a:spcBef>
              <a:spcAft>
                <a:spcPct val="0"/>
              </a:spcAft>
            </a:pPr>
            <a:endParaRPr lang="en-US" sz="2800" b="1">
              <a:solidFill>
                <a:srgbClr val="FFFF00"/>
              </a:solidFill>
            </a:endParaRPr>
          </a:p>
          <a:p>
            <a:pPr eaLnBrk="1" fontAlgn="base" hangingPunct="1">
              <a:spcBef>
                <a:spcPct val="0"/>
              </a:spcBef>
              <a:spcAft>
                <a:spcPct val="0"/>
              </a:spcAft>
            </a:pPr>
            <a:r>
              <a:rPr lang="sr-Cyrl-CS" sz="2800" b="1">
                <a:solidFill>
                  <a:srgbClr val="FFFF00"/>
                </a:solidFill>
              </a:rPr>
              <a:t>Ова искуства у детињству утичу на физички и</a:t>
            </a:r>
            <a:r>
              <a:rPr lang="en-US" sz="2800" b="1">
                <a:solidFill>
                  <a:srgbClr val="FFFF00"/>
                </a:solidFill>
              </a:rPr>
              <a:t> </a:t>
            </a:r>
            <a:r>
              <a:rPr lang="sr-Cyrl-CS" sz="2800" b="1">
                <a:solidFill>
                  <a:srgbClr val="FFFF00"/>
                </a:solidFill>
              </a:rPr>
              <a:t>ментални развој детета</a:t>
            </a:r>
            <a:r>
              <a:rPr lang="sr-Cyrl-CS" sz="2800">
                <a:solidFill>
                  <a:srgbClr val="FFFF00"/>
                </a:solidFill>
              </a:rPr>
              <a:t> </a:t>
            </a:r>
            <a:r>
              <a:rPr lang="en-US" sz="2800" b="1">
                <a:solidFill>
                  <a:srgbClr val="FFFF00"/>
                </a:solidFill>
              </a:rPr>
              <a:t>и могу бити непоправљиве.</a:t>
            </a: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endParaRPr lang="en-US" sz="2800" b="1">
              <a:solidFill>
                <a:srgbClr val="FFFF00"/>
              </a:solidFill>
            </a:endParaRPr>
          </a:p>
        </p:txBody>
      </p:sp>
    </p:spTree>
    <p:extLst>
      <p:ext uri="{BB962C8B-B14F-4D97-AF65-F5344CB8AC3E}">
        <p14:creationId xmlns:p14="http://schemas.microsoft.com/office/powerpoint/2010/main" val="40913602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slide(fromBottom)">
                                      <p:cBhvr>
                                        <p:cTn id="7" dur="2000"/>
                                        <p:tgtEl>
                                          <p:spTgt spid="829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250825" y="333375"/>
            <a:ext cx="8642350" cy="649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sr-Cyrl-CS" sz="3600" b="1">
                <a:solidFill>
                  <a:srgbClr val="FFFF00"/>
                </a:solidFill>
              </a:rPr>
              <a:t>ЗДРАВЉЕ </a:t>
            </a:r>
            <a:r>
              <a:rPr lang="en-US" sz="3600" b="1">
                <a:solidFill>
                  <a:srgbClr val="FFFF00"/>
                </a:solidFill>
              </a:rPr>
              <a:t> ДЕЦЕ ПРЕДШКОЛСКОГ И МЛАЂЕГ</a:t>
            </a:r>
            <a:r>
              <a:rPr lang="sr-Cyrl-CS" sz="3600" b="1">
                <a:solidFill>
                  <a:srgbClr val="FFFF00"/>
                </a:solidFill>
              </a:rPr>
              <a:t> </a:t>
            </a:r>
            <a:r>
              <a:rPr lang="en-US" sz="3600" b="1">
                <a:solidFill>
                  <a:srgbClr val="FFFF00"/>
                </a:solidFill>
              </a:rPr>
              <a:t>ШКОЛСКОГ УЗРАСТА</a:t>
            </a:r>
            <a:r>
              <a:rPr lang="sr-Cyrl-CS" sz="3600" b="1">
                <a:solidFill>
                  <a:srgbClr val="FFFF00"/>
                </a:solidFill>
              </a:rPr>
              <a:t> </a:t>
            </a:r>
          </a:p>
          <a:p>
            <a:pPr eaLnBrk="1" fontAlgn="base" hangingPunct="1">
              <a:spcBef>
                <a:spcPct val="0"/>
              </a:spcBef>
              <a:spcAft>
                <a:spcPct val="0"/>
              </a:spcAft>
            </a:pPr>
            <a:r>
              <a:rPr lang="sr-Cyrl-CS" sz="3600" b="1">
                <a:solidFill>
                  <a:srgbClr val="FFFF00"/>
                </a:solidFill>
              </a:rPr>
              <a:t>(5-9 ГОДИНА)</a:t>
            </a:r>
          </a:p>
          <a:p>
            <a:pPr eaLnBrk="1" fontAlgn="base" hangingPunct="1">
              <a:spcBef>
                <a:spcPct val="0"/>
              </a:spcBef>
              <a:spcAft>
                <a:spcPct val="0"/>
              </a:spcAft>
            </a:pPr>
            <a:endParaRPr lang="sr-Cyrl-CS" sz="3600" b="1">
              <a:solidFill>
                <a:srgbClr val="FFFF00"/>
              </a:solidFill>
            </a:endParaRPr>
          </a:p>
          <a:p>
            <a:pPr eaLnBrk="1" fontAlgn="base" hangingPunct="1">
              <a:spcBef>
                <a:spcPct val="0"/>
              </a:spcBef>
              <a:spcAft>
                <a:spcPct val="0"/>
              </a:spcAft>
            </a:pPr>
            <a:endParaRPr lang="sr-Cyrl-CS" sz="1600" b="1">
              <a:solidFill>
                <a:srgbClr val="FFFF00"/>
              </a:solidFill>
            </a:endParaRPr>
          </a:p>
          <a:p>
            <a:pPr eaLnBrk="1" fontAlgn="base" hangingPunct="1">
              <a:spcBef>
                <a:spcPct val="0"/>
              </a:spcBef>
              <a:spcAft>
                <a:spcPct val="0"/>
              </a:spcAft>
            </a:pPr>
            <a:r>
              <a:rPr lang="en-US" sz="2800" b="1">
                <a:solidFill>
                  <a:srgbClr val="FFFF00"/>
                </a:solidFill>
              </a:rPr>
              <a:t>Како дете постаје изложеније ширем физичком и друштвеном окружењу,</a:t>
            </a:r>
            <a:r>
              <a:rPr lang="sr-Cyrl-CS" sz="2800" b="1">
                <a:solidFill>
                  <a:srgbClr val="FFFF00"/>
                </a:solidFill>
              </a:rPr>
              <a:t> </a:t>
            </a:r>
            <a:r>
              <a:rPr lang="en-US" sz="2800" b="1">
                <a:solidFill>
                  <a:srgbClr val="FFFF00"/>
                </a:solidFill>
              </a:rPr>
              <a:t>јављају се нови здравствени изазови. </a:t>
            </a:r>
            <a:endParaRPr lang="sr-Cyrl-CS" sz="2800" b="1">
              <a:solidFill>
                <a:srgbClr val="FFFF00"/>
              </a:solidFill>
            </a:endParaRPr>
          </a:p>
          <a:p>
            <a:pPr eaLnBrk="1" fontAlgn="base" hangingPunct="1">
              <a:spcBef>
                <a:spcPct val="0"/>
              </a:spcBef>
              <a:spcAft>
                <a:spcPct val="0"/>
              </a:spcAft>
            </a:pPr>
            <a:endParaRPr lang="sr-Cyrl-CS" sz="2800" b="1">
              <a:solidFill>
                <a:srgbClr val="FFFF00"/>
              </a:solidFill>
            </a:endParaRPr>
          </a:p>
          <a:p>
            <a:pPr eaLnBrk="1" fontAlgn="base" hangingPunct="1">
              <a:spcBef>
                <a:spcPct val="0"/>
              </a:spcBef>
              <a:spcAft>
                <a:spcPct val="0"/>
              </a:spcAft>
            </a:pPr>
            <a:r>
              <a:rPr lang="en-US" sz="2800" b="1">
                <a:solidFill>
                  <a:srgbClr val="FFFF00"/>
                </a:solidFill>
              </a:rPr>
              <a:t>Школско окружење, вршњаци и јавна гласила</a:t>
            </a:r>
            <a:r>
              <a:rPr lang="sr-Cyrl-CS" sz="2800" b="1">
                <a:solidFill>
                  <a:srgbClr val="FFFF00"/>
                </a:solidFill>
              </a:rPr>
              <a:t> </a:t>
            </a:r>
            <a:r>
              <a:rPr lang="en-US" sz="2800" b="1">
                <a:solidFill>
                  <a:srgbClr val="FFFF00"/>
                </a:solidFill>
              </a:rPr>
              <a:t>врше све већи утицај на стварање вредности, ставова и модела понашања младог</a:t>
            </a:r>
            <a:r>
              <a:rPr lang="sr-Cyrl-CS" sz="2800" b="1">
                <a:solidFill>
                  <a:srgbClr val="FFFF00"/>
                </a:solidFill>
              </a:rPr>
              <a:t> </a:t>
            </a:r>
            <a:r>
              <a:rPr lang="en-US" sz="2800" b="1">
                <a:solidFill>
                  <a:srgbClr val="FFFF00"/>
                </a:solidFill>
              </a:rPr>
              <a:t>човека.</a:t>
            </a:r>
            <a:endParaRPr lang="sr-Cyrl-CS" sz="2800" b="1">
              <a:solidFill>
                <a:srgbClr val="FFFF00"/>
              </a:solidFill>
            </a:endParaRPr>
          </a:p>
          <a:p>
            <a:pPr eaLnBrk="1" fontAlgn="base" hangingPunct="1">
              <a:spcBef>
                <a:spcPct val="0"/>
              </a:spcBef>
              <a:spcAft>
                <a:spcPct val="0"/>
              </a:spcAft>
            </a:pPr>
            <a:endParaRPr lang="sr-Cyrl-CS" b="1">
              <a:solidFill>
                <a:srgbClr val="FFFF00"/>
              </a:solidFill>
            </a:endParaRPr>
          </a:p>
          <a:p>
            <a:pPr eaLnBrk="1" fontAlgn="base" hangingPunct="1">
              <a:spcBef>
                <a:spcPct val="0"/>
              </a:spcBef>
              <a:spcAft>
                <a:spcPct val="0"/>
              </a:spcAft>
            </a:pPr>
            <a:r>
              <a:rPr lang="sr-Cyrl-CS" b="1">
                <a:solidFill>
                  <a:srgbClr val="FFFF00"/>
                </a:solidFill>
              </a:rPr>
              <a:t>ПРИМАРНА (ПОРОДИЦА) И СЕКУНДАРНА СОЦИЈАЛИЗАЦИЈА (ШКОЛА)</a:t>
            </a:r>
          </a:p>
          <a:p>
            <a:pPr eaLnBrk="1" fontAlgn="base" hangingPunct="1">
              <a:spcBef>
                <a:spcPct val="0"/>
              </a:spcBef>
              <a:spcAft>
                <a:spcPct val="0"/>
              </a:spcAft>
            </a:pPr>
            <a:endParaRPr lang="en-US" sz="2800" b="1">
              <a:solidFill>
                <a:srgbClr val="FFFF00"/>
              </a:solidFill>
            </a:endParaRPr>
          </a:p>
        </p:txBody>
      </p:sp>
    </p:spTree>
    <p:extLst>
      <p:ext uri="{BB962C8B-B14F-4D97-AF65-F5344CB8AC3E}">
        <p14:creationId xmlns:p14="http://schemas.microsoft.com/office/powerpoint/2010/main" val="14559585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slide(fromBottom)">
                                      <p:cBhvr>
                                        <p:cTn id="7" dur="2000"/>
                                        <p:tgtEl>
                                          <p:spTgt spid="84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8785225" cy="648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6137067"/>
      </p:ext>
    </p:extLst>
  </p:cSld>
  <p:clrMapOvr>
    <a:masterClrMapping/>
  </p:clrMapOvr>
  <mc:AlternateContent xmlns:mc="http://schemas.openxmlformats.org/markup-compatibility/2006" xmlns:p14="http://schemas.microsoft.com/office/powerpoint/2010/main">
    <mc:Choice Requires="p14">
      <p:transition spd="slow" p14:dur="2000" advTm="18871"/>
    </mc:Choice>
    <mc:Fallback xmlns="">
      <p:transition spd="slow" advTm="18871"/>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250825" y="333375"/>
            <a:ext cx="8642350" cy="631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У Републици</a:t>
            </a:r>
            <a:r>
              <a:rPr lang="sr-Cyrl-CS" sz="2800" b="1" smtClean="0">
                <a:solidFill>
                  <a:srgbClr val="FFFF00"/>
                </a:solidFill>
              </a:rPr>
              <a:t> </a:t>
            </a:r>
            <a:r>
              <a:rPr lang="en-US" sz="2800" b="1" smtClean="0">
                <a:solidFill>
                  <a:srgbClr val="FFFF00"/>
                </a:solidFill>
              </a:rPr>
              <a:t>Србији Пожељан став о одговорности за сопствено здравље имала је </a:t>
            </a:r>
            <a:r>
              <a:rPr lang="en-US" sz="2400" b="1" smtClean="0">
                <a:solidFill>
                  <a:srgbClr val="99FF99"/>
                </a:solidFill>
              </a:rPr>
              <a:t>једна</a:t>
            </a:r>
            <a:r>
              <a:rPr lang="sr-Cyrl-CS" sz="2400" b="1" smtClean="0">
                <a:solidFill>
                  <a:srgbClr val="99FF99"/>
                </a:solidFill>
              </a:rPr>
              <a:t> </a:t>
            </a:r>
            <a:r>
              <a:rPr lang="en-US" sz="2400" b="1" smtClean="0">
                <a:solidFill>
                  <a:srgbClr val="99FF99"/>
                </a:solidFill>
              </a:rPr>
              <a:t>четвртина</a:t>
            </a:r>
            <a:r>
              <a:rPr lang="en-US" sz="2800" b="1" smtClean="0">
                <a:solidFill>
                  <a:srgbClr val="FFFF00"/>
                </a:solidFill>
              </a:rPr>
              <a:t> (25,3%) </a:t>
            </a:r>
            <a:r>
              <a:rPr lang="sr-Cyrl-CS" sz="2800" b="1" smtClean="0">
                <a:solidFill>
                  <a:srgbClr val="FF3399"/>
                </a:solidFill>
              </a:rPr>
              <a:t>адолесцената (15-19 год.)</a:t>
            </a: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400" b="1" smtClean="0">
                <a:solidFill>
                  <a:srgbClr val="99FF99"/>
                </a:solidFill>
              </a:rPr>
              <a:t>Преко једне</a:t>
            </a:r>
            <a:r>
              <a:rPr lang="sr-Cyrl-CS" sz="2400" b="1" smtClean="0">
                <a:solidFill>
                  <a:srgbClr val="99FF99"/>
                </a:solidFill>
              </a:rPr>
              <a:t> </a:t>
            </a:r>
            <a:r>
              <a:rPr lang="en-US" sz="2400" b="1" smtClean="0">
                <a:solidFill>
                  <a:srgbClr val="99FF99"/>
                </a:solidFill>
              </a:rPr>
              <a:t>трећине</a:t>
            </a:r>
            <a:r>
              <a:rPr lang="en-US" sz="2800" b="1" smtClean="0">
                <a:solidFill>
                  <a:srgbClr val="FFFF00"/>
                </a:solidFill>
              </a:rPr>
              <a:t> (36,7%) је изјавило да никада не размишља о свом</a:t>
            </a:r>
            <a:r>
              <a:rPr lang="sr-Cyrl-CS" sz="2800" b="1" smtClean="0">
                <a:solidFill>
                  <a:srgbClr val="FFFF00"/>
                </a:solidFill>
              </a:rPr>
              <a:t> </a:t>
            </a:r>
            <a:r>
              <a:rPr lang="en-US" sz="2800" b="1" smtClean="0">
                <a:solidFill>
                  <a:srgbClr val="FFFF00"/>
                </a:solidFill>
              </a:rPr>
              <a:t>здрављу приликом избора хране. </a:t>
            </a: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000" b="1" smtClean="0">
                <a:solidFill>
                  <a:srgbClr val="99FF99"/>
                </a:solidFill>
              </a:rPr>
              <a:t>Две</a:t>
            </a:r>
            <a:r>
              <a:rPr lang="sr-Cyrl-CS" sz="2000" b="1" smtClean="0">
                <a:solidFill>
                  <a:srgbClr val="99FF99"/>
                </a:solidFill>
              </a:rPr>
              <a:t> </a:t>
            </a:r>
            <a:r>
              <a:rPr lang="en-US" sz="2000" b="1" smtClean="0">
                <a:solidFill>
                  <a:srgbClr val="99FF99"/>
                </a:solidFill>
              </a:rPr>
              <a:t>трећине, односно</a:t>
            </a:r>
            <a:r>
              <a:rPr lang="en-US" sz="2800" b="1" smtClean="0">
                <a:solidFill>
                  <a:srgbClr val="FFFF00"/>
                </a:solidFill>
              </a:rPr>
              <a:t> 67,7%, било</a:t>
            </a:r>
            <a:r>
              <a:rPr lang="sr-Cyrl-CS" sz="2800" b="1" smtClean="0">
                <a:solidFill>
                  <a:srgbClr val="FFFF00"/>
                </a:solidFill>
              </a:rPr>
              <a:t> је </a:t>
            </a:r>
            <a:r>
              <a:rPr lang="en-US" sz="2800" b="1" smtClean="0">
                <a:solidFill>
                  <a:srgbClr val="FFFF00"/>
                </a:solidFill>
              </a:rPr>
              <a:t>нормално ухрањено. Скоро једна петина (18%) је била предгојазна (11,6%) и</a:t>
            </a:r>
            <a:r>
              <a:rPr lang="sr-Cyrl-CS" sz="2800" b="1" smtClean="0">
                <a:solidFill>
                  <a:srgbClr val="FFFF00"/>
                </a:solidFill>
              </a:rPr>
              <a:t> </a:t>
            </a:r>
            <a:r>
              <a:rPr lang="en-US" sz="2800" b="1" smtClean="0">
                <a:solidFill>
                  <a:srgbClr val="FFFF00"/>
                </a:solidFill>
              </a:rPr>
              <a:t>гојазна (6,4%)</a:t>
            </a:r>
            <a:r>
              <a:rPr lang="sr-Cyrl-CS" sz="2800" b="1" smtClean="0">
                <a:solidFill>
                  <a:srgbClr val="FFFF00"/>
                </a:solidFill>
              </a:rPr>
              <a:t>.</a:t>
            </a:r>
          </a:p>
        </p:txBody>
      </p:sp>
    </p:spTree>
    <p:extLst>
      <p:ext uri="{BB962C8B-B14F-4D97-AF65-F5344CB8AC3E}">
        <p14:creationId xmlns:p14="http://schemas.microsoft.com/office/powerpoint/2010/main" val="3421082623"/>
      </p:ext>
    </p:extLst>
  </p:cSld>
  <p:clrMapOvr>
    <a:masterClrMapping/>
  </p:clrMapOvr>
  <mc:AlternateContent xmlns:mc="http://schemas.openxmlformats.org/markup-compatibility/2006" xmlns:p14="http://schemas.microsoft.com/office/powerpoint/2010/main">
    <mc:Choice Requires="p14">
      <p:transition spd="slow" p14:dur="2000" advTm="32859"/>
    </mc:Choice>
    <mc:Fallback xmlns="">
      <p:transition spd="slow" advTm="32859"/>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slide(fromBottom)">
                                      <p:cBhvr>
                                        <p:cTn id="7" dur="2000"/>
                                        <p:tgtEl>
                                          <p:spTgt spid="87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a:xfrm>
            <a:off x="457200" y="1844675"/>
            <a:ext cx="8229600" cy="4281488"/>
          </a:xfrm>
        </p:spPr>
        <p:txBody>
          <a:bodyPr/>
          <a:lstStyle/>
          <a:p>
            <a:pPr algn="ctr">
              <a:defRPr/>
            </a:pPr>
            <a:endParaRPr lang="sr-Latn-RS" dirty="0" smtClean="0"/>
          </a:p>
          <a:p>
            <a:pPr marL="0" indent="0" algn="ctr">
              <a:buFont typeface="Arial" pitchFamily="34" charset="0"/>
              <a:buNone/>
              <a:defRPr/>
            </a:pPr>
            <a:r>
              <a:rPr lang="sr-Cyrl-RS" sz="3000" b="1" dirty="0">
                <a:solidFill>
                  <a:srgbClr val="002060"/>
                </a:solidFill>
              </a:rPr>
              <a:t>Деца представљају </a:t>
            </a:r>
            <a:r>
              <a:rPr lang="sr-Cyrl-RS" sz="3000" b="1" dirty="0" smtClean="0">
                <a:solidFill>
                  <a:srgbClr val="002060"/>
                </a:solidFill>
              </a:rPr>
              <a:t>буду</a:t>
            </a:r>
            <a:r>
              <a:rPr lang="sr-Cyrl-RS" sz="2800" b="1" dirty="0">
                <a:solidFill>
                  <a:srgbClr val="002060"/>
                </a:solidFill>
              </a:rPr>
              <a:t>ћ</a:t>
            </a:r>
            <a:r>
              <a:rPr lang="sr-Cyrl-RS" sz="3000" b="1" dirty="0" smtClean="0">
                <a:solidFill>
                  <a:srgbClr val="002060"/>
                </a:solidFill>
              </a:rPr>
              <a:t>ност </a:t>
            </a:r>
            <a:r>
              <a:rPr lang="sr-Cyrl-RS" sz="3000" b="1" dirty="0">
                <a:solidFill>
                  <a:srgbClr val="002060"/>
                </a:solidFill>
              </a:rPr>
              <a:t>сваког друштва и они су најисплативија дугорочна инвестиција (УН)</a:t>
            </a:r>
            <a:endParaRPr lang="en-US" sz="3000" b="1" dirty="0">
              <a:solidFill>
                <a:srgbClr val="002060"/>
              </a:solidFill>
            </a:endParaRPr>
          </a:p>
        </p:txBody>
      </p:sp>
      <p:sp>
        <p:nvSpPr>
          <p:cNvPr id="4" name="Footer Placeholder 3"/>
          <p:cNvSpPr>
            <a:spLocks noGrp="1"/>
          </p:cNvSpPr>
          <p:nvPr>
            <p:ph type="ftr" sz="quarter" idx="11"/>
          </p:nvPr>
        </p:nvSpPr>
        <p:spPr/>
        <p:txBody>
          <a:bodyPr/>
          <a:lstStyle/>
          <a:p>
            <a:pPr>
              <a:defRPr/>
            </a:pPr>
            <a:r>
              <a:rPr lang="en-US" smtClean="0">
                <a:solidFill>
                  <a:prstClr val="black">
                    <a:tint val="75000"/>
                  </a:prstClr>
                </a:solidFill>
              </a:rPr>
              <a:t>Profesor dr Snežana Simić</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C81F4601-C76D-409E-91C4-FD059244D017}" type="slidenum">
              <a:rPr lang="en-US" smtClean="0">
                <a:solidFill>
                  <a:prstClr val="black">
                    <a:tint val="75000"/>
                  </a:prstClr>
                </a:solidFill>
              </a:rPr>
              <a:pPr>
                <a:defRPr/>
              </a:pPr>
              <a:t>9</a:t>
            </a:fld>
            <a:endParaRPr lang="en-US">
              <a:solidFill>
                <a:prstClr val="black">
                  <a:tint val="75000"/>
                </a:prstClr>
              </a:solidFill>
            </a:endParaRPr>
          </a:p>
        </p:txBody>
      </p:sp>
      <p:pic>
        <p:nvPicPr>
          <p:cNvPr id="41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08475"/>
            <a:ext cx="91440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41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4219965486"/>
      </p:ext>
    </p:extLst>
  </p:cSld>
  <p:clrMapOvr>
    <a:masterClrMapping/>
  </p:clrMapOvr>
  <mc:AlternateContent xmlns:mc="http://schemas.openxmlformats.org/markup-compatibility/2006" xmlns:p14="http://schemas.microsoft.com/office/powerpoint/2010/main">
    <mc:Choice Requires="p14">
      <p:transition spd="slow" p14:dur="2000" advTm="15853"/>
    </mc:Choice>
    <mc:Fallback xmlns="">
      <p:transition spd="slow" advTm="15853"/>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250825" y="333375"/>
            <a:ext cx="8642350"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99FF99"/>
                </a:solidFill>
              </a:rPr>
              <a:t>Готово три четвртине</a:t>
            </a:r>
            <a:r>
              <a:rPr lang="en-US" sz="2800" b="1" smtClean="0">
                <a:solidFill>
                  <a:srgbClr val="FFFF00"/>
                </a:solidFill>
              </a:rPr>
              <a:t> </a:t>
            </a:r>
            <a:r>
              <a:rPr lang="sr-Cyrl-CS" sz="2800" b="1" smtClean="0">
                <a:solidFill>
                  <a:srgbClr val="FFFF00"/>
                </a:solidFill>
              </a:rPr>
              <a:t>С</a:t>
            </a:r>
            <a:r>
              <a:rPr lang="en-US" sz="2800" b="1" smtClean="0">
                <a:solidFill>
                  <a:srgbClr val="FFFF00"/>
                </a:solidFill>
              </a:rPr>
              <a:t>лободно време проводи гледајући</a:t>
            </a:r>
            <a:r>
              <a:rPr lang="sr-Cyrl-CS" sz="2800" b="1" smtClean="0">
                <a:solidFill>
                  <a:srgbClr val="FFFF00"/>
                </a:solidFill>
              </a:rPr>
              <a:t> </a:t>
            </a:r>
            <a:r>
              <a:rPr lang="en-US" sz="2800" b="1" smtClean="0">
                <a:solidFill>
                  <a:srgbClr val="FFFF00"/>
                </a:solidFill>
              </a:rPr>
              <a:t>телевизију (73,3%) или слушајући музику (61,9%)</a:t>
            </a:r>
            <a:r>
              <a:rPr lang="sr-Cyrl-CS" sz="2800" b="1" smtClean="0">
                <a:solidFill>
                  <a:srgbClr val="FFFF00"/>
                </a:solidFill>
              </a:rPr>
              <a:t>.</a:t>
            </a:r>
          </a:p>
          <a:p>
            <a:pPr eaLnBrk="1" fontAlgn="base" hangingPunct="1">
              <a:spcBef>
                <a:spcPct val="0"/>
              </a:spcBef>
              <a:spcAft>
                <a:spcPct val="0"/>
              </a:spcAft>
            </a:pPr>
            <a:endParaRPr lang="en-US" sz="2800" b="1" smtClean="0">
              <a:solidFill>
                <a:srgbClr val="FFFF00"/>
              </a:solidFill>
            </a:endParaRPr>
          </a:p>
          <a:p>
            <a:pPr eaLnBrk="1" fontAlgn="base" hangingPunct="1">
              <a:spcBef>
                <a:spcPct val="0"/>
              </a:spcBef>
              <a:spcAft>
                <a:spcPct val="0"/>
              </a:spcAft>
            </a:pPr>
            <a:r>
              <a:rPr lang="en-US" sz="2800" b="1" smtClean="0">
                <a:solidFill>
                  <a:srgbClr val="FFFF00"/>
                </a:solidFill>
              </a:rPr>
              <a:t>У напорној физичкој</a:t>
            </a:r>
            <a:r>
              <a:rPr lang="sr-Cyrl-CS" sz="2800" b="1" smtClean="0">
                <a:solidFill>
                  <a:srgbClr val="FFFF00"/>
                </a:solidFill>
              </a:rPr>
              <a:t> </a:t>
            </a:r>
            <a:r>
              <a:rPr lang="en-US" sz="2800" b="1" smtClean="0">
                <a:solidFill>
                  <a:srgbClr val="FFFF00"/>
                </a:solidFill>
              </a:rPr>
              <a:t>активности најмање два сата недељно ангажује се 46% адолесцента</a:t>
            </a:r>
            <a:r>
              <a:rPr lang="sr-Cyrl-CS" sz="2800" b="1" smtClean="0">
                <a:solidFill>
                  <a:srgbClr val="FFFF00"/>
                </a:solidFill>
              </a:rPr>
              <a:t>.</a:t>
            </a:r>
          </a:p>
          <a:p>
            <a:pPr eaLnBrk="1" fontAlgn="base" hangingPunct="1">
              <a:spcBef>
                <a:spcPct val="0"/>
              </a:spcBef>
              <a:spcAft>
                <a:spcPct val="0"/>
              </a:spcAft>
            </a:pPr>
            <a:r>
              <a:rPr lang="sr-Cyrl-CS" sz="2800" b="1" smtClean="0">
                <a:solidFill>
                  <a:srgbClr val="FFFF00"/>
                </a:solidFill>
              </a:rPr>
              <a:t>Физ. неактивност утиче на неправилан развој тела: Код ученика завршних разреда ош деформације кичменог стуба су учесталије него код ученика првих разреда</a:t>
            </a:r>
            <a:r>
              <a:rPr lang="sr-Cyrl-CS" sz="2800" b="1" smtClean="0">
                <a:solidFill>
                  <a:srgbClr val="FFFFFF"/>
                </a:solidFill>
              </a:rPr>
              <a:t> </a:t>
            </a:r>
            <a:r>
              <a:rPr lang="sr-Cyrl-CS" sz="2400" b="1" smtClean="0">
                <a:solidFill>
                  <a:srgbClr val="99FF99"/>
                </a:solidFill>
              </a:rPr>
              <a:t>(стање се погорш. током осм школ</a:t>
            </a:r>
          </a:p>
        </p:txBody>
      </p:sp>
    </p:spTree>
    <p:extLst>
      <p:ext uri="{BB962C8B-B14F-4D97-AF65-F5344CB8AC3E}">
        <p14:creationId xmlns:p14="http://schemas.microsoft.com/office/powerpoint/2010/main" val="276494178"/>
      </p:ext>
    </p:extLst>
  </p:cSld>
  <p:clrMapOvr>
    <a:masterClrMapping/>
  </p:clrMapOvr>
  <mc:AlternateContent xmlns:mc="http://schemas.openxmlformats.org/markup-compatibility/2006" xmlns:p14="http://schemas.microsoft.com/office/powerpoint/2010/main">
    <mc:Choice Requires="p14">
      <p:transition spd="slow" p14:dur="2000" advTm="32922"/>
    </mc:Choice>
    <mc:Fallback xmlns="">
      <p:transition spd="slow" advTm="32922"/>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slide(fromBottom)">
                                      <p:cBhvr>
                                        <p:cTn id="7" dur="2000"/>
                                        <p:tgtEl>
                                          <p:spTgt spid="88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2"/>
          <p:cNvSpPr txBox="1">
            <a:spLocks noChangeArrowheads="1"/>
          </p:cNvSpPr>
          <p:nvPr/>
        </p:nvSpPr>
        <p:spPr bwMode="auto">
          <a:xfrm>
            <a:off x="250825" y="333375"/>
            <a:ext cx="8642350" cy="54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Учесталост пушења </a:t>
            </a:r>
            <a:r>
              <a:rPr lang="sr-Cyrl-CS" sz="2800" b="1" smtClean="0">
                <a:solidFill>
                  <a:srgbClr val="FFFF00"/>
                </a:solidFill>
              </a:rPr>
              <a:t>је </a:t>
            </a:r>
            <a:r>
              <a:rPr lang="en-US" sz="2800" b="1" smtClean="0">
                <a:solidFill>
                  <a:srgbClr val="FFFF00"/>
                </a:solidFill>
              </a:rPr>
              <a:t>15,5%.</a:t>
            </a: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 </a:t>
            </a:r>
          </a:p>
          <a:p>
            <a:pPr eaLnBrk="1" fontAlgn="base" hangingPunct="1">
              <a:spcBef>
                <a:spcPct val="0"/>
              </a:spcBef>
              <a:spcAft>
                <a:spcPct val="0"/>
              </a:spcAft>
            </a:pPr>
            <a:r>
              <a:rPr lang="en-US" sz="2800" b="1" smtClean="0">
                <a:solidFill>
                  <a:srgbClr val="99FF99"/>
                </a:solidFill>
              </a:rPr>
              <a:t>Једна четвртина адолесцената</a:t>
            </a:r>
            <a:r>
              <a:rPr lang="en-US" sz="2800" b="1" smtClean="0">
                <a:solidFill>
                  <a:srgbClr val="FFFF00"/>
                </a:solidFill>
              </a:rPr>
              <a:t> 25%</a:t>
            </a:r>
            <a:r>
              <a:rPr lang="sr-Cyrl-CS" sz="2800" b="1" smtClean="0">
                <a:solidFill>
                  <a:srgbClr val="FFFF00"/>
                </a:solidFill>
              </a:rPr>
              <a:t> </a:t>
            </a:r>
            <a:r>
              <a:rPr lang="en-US" sz="2800" b="1" smtClean="0">
                <a:solidFill>
                  <a:srgbClr val="FFFF00"/>
                </a:solidFill>
              </a:rPr>
              <a:t>учестало конзумира алкохол, </a:t>
            </a:r>
            <a:r>
              <a:rPr lang="en-US" sz="2800" b="1" smtClean="0">
                <a:solidFill>
                  <a:srgbClr val="99FF99"/>
                </a:solidFill>
              </a:rPr>
              <a:t>што далеко превазилази просек који се виђа у</a:t>
            </a:r>
            <a:r>
              <a:rPr lang="sr-Cyrl-CS" sz="2800" b="1" smtClean="0">
                <a:solidFill>
                  <a:srgbClr val="99FF99"/>
                </a:solidFill>
              </a:rPr>
              <a:t> </a:t>
            </a:r>
            <a:r>
              <a:rPr lang="en-US" sz="2800" b="1" smtClean="0">
                <a:solidFill>
                  <a:srgbClr val="99FF99"/>
                </a:solidFill>
              </a:rPr>
              <a:t>земљама Европске уније.</a:t>
            </a:r>
            <a:r>
              <a:rPr lang="en-US" sz="2800" b="1" smtClean="0">
                <a:solidFill>
                  <a:srgbClr val="FFFF00"/>
                </a:solidFill>
              </a:rPr>
              <a:t> </a:t>
            </a:r>
            <a:endParaRPr lang="sr-Cyrl-CS" sz="2800" b="1" smtClean="0">
              <a:solidFill>
                <a:srgbClr val="FFFF00"/>
              </a:solidFill>
            </a:endParaRPr>
          </a:p>
          <a:p>
            <a:pPr eaLnBrk="1" fontAlgn="base" hangingPunct="1">
              <a:spcBef>
                <a:spcPct val="0"/>
              </a:spcBef>
              <a:spcAft>
                <a:spcPct val="0"/>
              </a:spcAft>
            </a:pPr>
            <a:endParaRPr lang="en-US" sz="2800" b="1" smtClean="0">
              <a:solidFill>
                <a:srgbClr val="FFFF00"/>
              </a:solidFill>
            </a:endParaRPr>
          </a:p>
          <a:p>
            <a:pPr eaLnBrk="1" fontAlgn="base" hangingPunct="1">
              <a:spcBef>
                <a:spcPct val="0"/>
              </a:spcBef>
              <a:spcAft>
                <a:spcPct val="0"/>
              </a:spcAft>
            </a:pPr>
            <a:r>
              <a:rPr lang="en-US" sz="2800" b="1" smtClean="0">
                <a:solidFill>
                  <a:srgbClr val="99FF99"/>
                </a:solidFill>
              </a:rPr>
              <a:t>Једна трећина</a:t>
            </a:r>
            <a:r>
              <a:rPr lang="en-US" sz="2800" b="1" smtClean="0">
                <a:solidFill>
                  <a:srgbClr val="FFFF00"/>
                </a:solidFill>
              </a:rPr>
              <a:t> 36,4% конзумира алкохол, а навику опијања бар једном месечно има 5,5%.</a:t>
            </a:r>
            <a:r>
              <a:rPr lang="en-US" sz="2800" smtClean="0">
                <a:solidFill>
                  <a:srgbClr val="FFFF00"/>
                </a:solidFill>
              </a:rPr>
              <a:t> </a:t>
            </a:r>
            <a:endParaRPr lang="sr-Cyrl-CS" sz="2800" smtClean="0">
              <a:solidFill>
                <a:srgbClr val="FFFF00"/>
              </a:solidFill>
            </a:endParaRPr>
          </a:p>
        </p:txBody>
      </p:sp>
    </p:spTree>
    <p:extLst>
      <p:ext uri="{BB962C8B-B14F-4D97-AF65-F5344CB8AC3E}">
        <p14:creationId xmlns:p14="http://schemas.microsoft.com/office/powerpoint/2010/main" val="3982162265"/>
      </p:ext>
    </p:extLst>
  </p:cSld>
  <p:clrMapOvr>
    <a:masterClrMapping/>
  </p:clrMapOvr>
  <mc:AlternateContent xmlns:mc="http://schemas.openxmlformats.org/markup-compatibility/2006" xmlns:p14="http://schemas.microsoft.com/office/powerpoint/2010/main">
    <mc:Choice Requires="p14">
      <p:transition spd="slow" p14:dur="2000" advTm="26755"/>
    </mc:Choice>
    <mc:Fallback xmlns="">
      <p:transition spd="slow" advTm="26755"/>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slide(fromBottom)">
                                      <p:cBhvr>
                                        <p:cTn id="7" dur="2000"/>
                                        <p:tgtEl>
                                          <p:spTgt spid="89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250825" y="333375"/>
            <a:ext cx="8642350" cy="588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6,9% пробало је психоактивне</a:t>
            </a:r>
            <a:r>
              <a:rPr lang="sr-Cyrl-CS" sz="2800" b="1" smtClean="0">
                <a:solidFill>
                  <a:srgbClr val="FFFF00"/>
                </a:solidFill>
              </a:rPr>
              <a:t> </a:t>
            </a:r>
            <a:r>
              <a:rPr lang="en-US" sz="2800" b="1" smtClean="0">
                <a:solidFill>
                  <a:srgbClr val="FFFF00"/>
                </a:solidFill>
              </a:rPr>
              <a:t>супстанце. </a:t>
            </a: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Прво узимање психоактивне супстанце код младих, најчешће се</a:t>
            </a:r>
            <a:r>
              <a:rPr lang="sr-Cyrl-CS" sz="2800" b="1" smtClean="0">
                <a:solidFill>
                  <a:srgbClr val="FFFF00"/>
                </a:solidFill>
              </a:rPr>
              <a:t> </a:t>
            </a:r>
            <a:r>
              <a:rPr lang="en-US" sz="2800" b="1" smtClean="0">
                <a:solidFill>
                  <a:srgbClr val="FFFF00"/>
                </a:solidFill>
              </a:rPr>
              <a:t>дешава између 13. и 17. године живота.</a:t>
            </a:r>
            <a:endParaRPr lang="sr-Cyrl-CS" sz="2800" b="1" smtClean="0">
              <a:solidFill>
                <a:srgbClr val="FFFF00"/>
              </a:solidFill>
            </a:endParaRPr>
          </a:p>
          <a:p>
            <a:pPr eaLnBrk="1" fontAlgn="base" hangingPunct="1">
              <a:spcBef>
                <a:spcPct val="0"/>
              </a:spcBef>
              <a:spcAft>
                <a:spcPct val="0"/>
              </a:spcAft>
            </a:pPr>
            <a:endParaRPr lang="en-US" sz="2800" b="1" smtClean="0">
              <a:solidFill>
                <a:srgbClr val="FFFF00"/>
              </a:solidFill>
            </a:endParaRPr>
          </a:p>
          <a:p>
            <a:pPr eaLnBrk="1" fontAlgn="base" hangingPunct="1">
              <a:spcBef>
                <a:spcPct val="0"/>
              </a:spcBef>
              <a:spcAft>
                <a:spcPct val="0"/>
              </a:spcAft>
            </a:pPr>
            <a:r>
              <a:rPr lang="en-US" sz="2800" b="1" smtClean="0">
                <a:solidFill>
                  <a:srgbClr val="FFFF00"/>
                </a:solidFill>
              </a:rPr>
              <a:t>Медијана узраста ступања у први сексуални однос међу младима, као</a:t>
            </a:r>
            <a:r>
              <a:rPr lang="sr-Cyrl-CS" sz="2800" b="1" smtClean="0">
                <a:solidFill>
                  <a:srgbClr val="FFFF00"/>
                </a:solidFill>
              </a:rPr>
              <a:t> </a:t>
            </a:r>
            <a:r>
              <a:rPr lang="en-US" sz="2800" b="1" smtClean="0">
                <a:solidFill>
                  <a:srgbClr val="FFFF00"/>
                </a:solidFill>
              </a:rPr>
              <a:t>средња вредност у низу, износи 16 година.</a:t>
            </a:r>
            <a:r>
              <a:rPr lang="en-US" sz="2800" smtClean="0">
                <a:solidFill>
                  <a:srgbClr val="FFFF00"/>
                </a:solidFill>
              </a:rPr>
              <a:t> </a:t>
            </a:r>
            <a:endParaRPr lang="sr-Cyrl-CS" sz="2800" smtClean="0">
              <a:solidFill>
                <a:srgbClr val="FFFF00"/>
              </a:solidFill>
            </a:endParaRPr>
          </a:p>
        </p:txBody>
      </p:sp>
    </p:spTree>
    <p:extLst>
      <p:ext uri="{BB962C8B-B14F-4D97-AF65-F5344CB8AC3E}">
        <p14:creationId xmlns:p14="http://schemas.microsoft.com/office/powerpoint/2010/main" val="2393042530"/>
      </p:ext>
    </p:extLst>
  </p:cSld>
  <p:clrMapOvr>
    <a:masterClrMapping/>
  </p:clrMapOvr>
  <mc:AlternateContent xmlns:mc="http://schemas.openxmlformats.org/markup-compatibility/2006" xmlns:p14="http://schemas.microsoft.com/office/powerpoint/2010/main">
    <mc:Choice Requires="p14">
      <p:transition spd="slow" p14:dur="2000" advTm="19300"/>
    </mc:Choice>
    <mc:Fallback xmlns="">
      <p:transition spd="slow" advTm="193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slide(fromBottom)">
                                      <p:cBhvr>
                                        <p:cTn id="7" dur="2000"/>
                                        <p:tgtEl>
                                          <p:spTgt spid="90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250825" y="333375"/>
            <a:ext cx="8642350" cy="54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У сексуалне односе је ступило 29%</a:t>
            </a:r>
            <a:r>
              <a:rPr lang="sr-Cyrl-CS" sz="2800" b="1" smtClean="0">
                <a:solidFill>
                  <a:srgbClr val="FFFF00"/>
                </a:solidFill>
              </a:rPr>
              <a:t> </a:t>
            </a:r>
            <a:r>
              <a:rPr lang="en-US" sz="2800" b="1" smtClean="0">
                <a:solidFill>
                  <a:srgbClr val="FFFF00"/>
                </a:solidFill>
              </a:rPr>
              <a:t>и то 36,3% младића и 21,8% дево</a:t>
            </a:r>
            <a:r>
              <a:rPr lang="sr-Cyrl-CS" sz="2800" b="1" smtClean="0">
                <a:solidFill>
                  <a:srgbClr val="FFFF00"/>
                </a:solidFill>
              </a:rPr>
              <a:t>јака.</a:t>
            </a:r>
          </a:p>
          <a:p>
            <a:pPr eaLnBrk="1" fontAlgn="base" hangingPunct="1">
              <a:spcBef>
                <a:spcPct val="0"/>
              </a:spcBef>
              <a:spcAft>
                <a:spcPct val="0"/>
              </a:spcAft>
            </a:pPr>
            <a:endParaRPr lang="en-US" sz="2800" b="1" smtClean="0">
              <a:solidFill>
                <a:srgbClr val="FFFF00"/>
              </a:solidFill>
            </a:endParaRPr>
          </a:p>
          <a:p>
            <a:pPr eaLnBrk="1" fontAlgn="base" hangingPunct="1">
              <a:spcBef>
                <a:spcPct val="0"/>
              </a:spcBef>
              <a:spcAft>
                <a:spcPct val="0"/>
              </a:spcAft>
            </a:pPr>
            <a:r>
              <a:rPr lang="en-US" sz="2800" b="1" smtClean="0">
                <a:solidFill>
                  <a:srgbClr val="FFFF00"/>
                </a:solidFill>
              </a:rPr>
              <a:t>Једна трећина адолесцената који су били</a:t>
            </a:r>
            <a:r>
              <a:rPr lang="sr-Cyrl-CS" sz="2800" b="1" smtClean="0">
                <a:solidFill>
                  <a:srgbClr val="FFFF00"/>
                </a:solidFill>
              </a:rPr>
              <a:t> </a:t>
            </a:r>
            <a:r>
              <a:rPr lang="en-US" sz="2800" b="1" smtClean="0">
                <a:solidFill>
                  <a:srgbClr val="FFFF00"/>
                </a:solidFill>
              </a:rPr>
              <a:t>сексуално активни у години која је претходила истраживању, користила је</a:t>
            </a:r>
            <a:r>
              <a:rPr lang="sr-Cyrl-CS" sz="2800" b="1" smtClean="0">
                <a:solidFill>
                  <a:srgbClr val="FFFF00"/>
                </a:solidFill>
              </a:rPr>
              <a:t> </a:t>
            </a:r>
            <a:r>
              <a:rPr lang="en-US" sz="2800" b="1" smtClean="0">
                <a:solidFill>
                  <a:srgbClr val="FFFF00"/>
                </a:solidFill>
              </a:rPr>
              <a:t>непоуздане методе контрацепције (неплодни дани, прекинут однос).</a:t>
            </a:r>
            <a:endParaRPr lang="sr-Cyrl-CS" sz="2800" b="1" smtClean="0">
              <a:solidFill>
                <a:srgbClr val="FFFF00"/>
              </a:solidFill>
            </a:endParaRPr>
          </a:p>
        </p:txBody>
      </p:sp>
    </p:spTree>
    <p:extLst>
      <p:ext uri="{BB962C8B-B14F-4D97-AF65-F5344CB8AC3E}">
        <p14:creationId xmlns:p14="http://schemas.microsoft.com/office/powerpoint/2010/main" val="3251995609"/>
      </p:ext>
    </p:extLst>
  </p:cSld>
  <p:clrMapOvr>
    <a:masterClrMapping/>
  </p:clrMapOvr>
  <mc:AlternateContent xmlns:mc="http://schemas.openxmlformats.org/markup-compatibility/2006" xmlns:p14="http://schemas.microsoft.com/office/powerpoint/2010/main">
    <mc:Choice Requires="p14">
      <p:transition spd="slow" p14:dur="2000" advTm="23425"/>
    </mc:Choice>
    <mc:Fallback xmlns="">
      <p:transition spd="slow" advTm="23425"/>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1138"/>
                                        </p:tgtEl>
                                        <p:attrNameLst>
                                          <p:attrName>style.visibility</p:attrName>
                                        </p:attrNameLst>
                                      </p:cBhvr>
                                      <p:to>
                                        <p:strVal val="visible"/>
                                      </p:to>
                                    </p:set>
                                    <p:animEffect transition="in" filter="slide(fromBottom)">
                                      <p:cBhvr>
                                        <p:cTn id="7" dur="2000"/>
                                        <p:tgtEl>
                                          <p:spTgt spid="91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250825" y="333375"/>
            <a:ext cx="8642350" cy="54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У структури свих порођаја, према званичној статистици, 7,3% чине</a:t>
            </a:r>
            <a:r>
              <a:rPr lang="sr-Cyrl-CS" sz="2800" b="1" smtClean="0">
                <a:solidFill>
                  <a:srgbClr val="FFFF00"/>
                </a:solidFill>
              </a:rPr>
              <a:t> </a:t>
            </a:r>
            <a:r>
              <a:rPr lang="en-US" sz="2800" b="1" smtClean="0">
                <a:solidFill>
                  <a:srgbClr val="FFFF00"/>
                </a:solidFill>
              </a:rPr>
              <a:t>породиље млађе од 20 година. </a:t>
            </a: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Стопа порођаја жена узраста од 15 до 19 година је</a:t>
            </a:r>
            <a:r>
              <a:rPr lang="sr-Cyrl-CS" sz="2800" b="1" smtClean="0">
                <a:solidFill>
                  <a:srgbClr val="FFFF00"/>
                </a:solidFill>
              </a:rPr>
              <a:t> </a:t>
            </a:r>
            <a:r>
              <a:rPr lang="en-US" sz="2800" b="1" smtClean="0">
                <a:solidFill>
                  <a:srgbClr val="FFFF00"/>
                </a:solidFill>
              </a:rPr>
              <a:t>17,4 на 1000 жена овог животног доба.</a:t>
            </a:r>
            <a:endParaRPr lang="sr-Cyrl-CS" sz="2800" b="1" smtClean="0">
              <a:solidFill>
                <a:srgbClr val="FFFF00"/>
              </a:solidFill>
            </a:endParaRPr>
          </a:p>
          <a:p>
            <a:pPr eaLnBrk="1" fontAlgn="base" hangingPunct="1">
              <a:spcBef>
                <a:spcPct val="0"/>
              </a:spcBef>
              <a:spcAft>
                <a:spcPct val="0"/>
              </a:spcAft>
            </a:pPr>
            <a:endParaRPr lang="en-US" sz="2800" b="1" smtClean="0">
              <a:solidFill>
                <a:srgbClr val="FFFF00"/>
              </a:solidFill>
            </a:endParaRPr>
          </a:p>
        </p:txBody>
      </p:sp>
    </p:spTree>
    <p:extLst>
      <p:ext uri="{BB962C8B-B14F-4D97-AF65-F5344CB8AC3E}">
        <p14:creationId xmlns:p14="http://schemas.microsoft.com/office/powerpoint/2010/main" val="158204135"/>
      </p:ext>
    </p:extLst>
  </p:cSld>
  <p:clrMapOvr>
    <a:masterClrMapping/>
  </p:clrMapOvr>
  <mc:AlternateContent xmlns:mc="http://schemas.openxmlformats.org/markup-compatibility/2006" xmlns:p14="http://schemas.microsoft.com/office/powerpoint/2010/main">
    <mc:Choice Requires="p14">
      <p:transition spd="slow" p14:dur="2000" advTm="19419"/>
    </mc:Choice>
    <mc:Fallback xmlns="">
      <p:transition spd="slow" advTm="19419"/>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slide(fromBottom)">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250825" y="333375"/>
            <a:ext cx="8642350" cy="674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Нема прецизних података о прекидима</a:t>
            </a:r>
            <a:r>
              <a:rPr lang="sr-Cyrl-CS" sz="2800" b="1" smtClean="0">
                <a:solidFill>
                  <a:srgbClr val="FFFF00"/>
                </a:solidFill>
              </a:rPr>
              <a:t> </a:t>
            </a:r>
            <a:r>
              <a:rPr lang="en-US" sz="2800" b="1" smtClean="0">
                <a:solidFill>
                  <a:srgbClr val="FFFF00"/>
                </a:solidFill>
              </a:rPr>
              <a:t>трудноће код </a:t>
            </a:r>
            <a:r>
              <a:rPr lang="sr-Cyrl-CS" sz="2800" b="1" smtClean="0">
                <a:solidFill>
                  <a:srgbClr val="FFFF00"/>
                </a:solidFill>
              </a:rPr>
              <a:t>а</a:t>
            </a:r>
            <a:r>
              <a:rPr lang="en-US" sz="2800" b="1" smtClean="0">
                <a:solidFill>
                  <a:srgbClr val="FFFF00"/>
                </a:solidFill>
              </a:rPr>
              <a:t>долесценткиња због значајне подрегистрације, а самим тим нема</a:t>
            </a:r>
            <a:r>
              <a:rPr lang="sr-Cyrl-CS" sz="2800" b="1" smtClean="0">
                <a:solidFill>
                  <a:srgbClr val="FFFF00"/>
                </a:solidFill>
              </a:rPr>
              <a:t> </a:t>
            </a:r>
            <a:r>
              <a:rPr lang="en-US" sz="2800" b="1" smtClean="0">
                <a:solidFill>
                  <a:srgbClr val="FFFF00"/>
                </a:solidFill>
              </a:rPr>
              <a:t>ни прецизних података о стопи трудноћа. </a:t>
            </a:r>
            <a:endParaRPr lang="sr-Cyrl-CS" sz="2800" b="1" smtClean="0">
              <a:solidFill>
                <a:srgbClr val="FFFF00"/>
              </a:solidFill>
            </a:endParaRPr>
          </a:p>
          <a:p>
            <a:pPr eaLnBrk="1" fontAlgn="base" hangingPunct="1">
              <a:spcBef>
                <a:spcPct val="0"/>
              </a:spcBef>
              <a:spcAft>
                <a:spcPct val="0"/>
              </a:spcAft>
            </a:pPr>
            <a:endParaRPr lang="en-US" sz="2800" b="1" smtClean="0">
              <a:solidFill>
                <a:srgbClr val="FFFF00"/>
              </a:solidFill>
            </a:endParaRPr>
          </a:p>
          <a:p>
            <a:pPr eaLnBrk="1" fontAlgn="base" hangingPunct="1">
              <a:spcBef>
                <a:spcPct val="0"/>
              </a:spcBef>
              <a:spcAft>
                <a:spcPct val="0"/>
              </a:spcAft>
            </a:pPr>
            <a:r>
              <a:rPr lang="en-US" sz="2800" b="1" smtClean="0">
                <a:solidFill>
                  <a:srgbClr val="FFFF00"/>
                </a:solidFill>
              </a:rPr>
              <a:t>Према званичним </a:t>
            </a:r>
            <a:r>
              <a:rPr lang="sr-Cyrl-CS" sz="2800" b="1" smtClean="0">
                <a:solidFill>
                  <a:srgbClr val="FFFF00"/>
                </a:solidFill>
              </a:rPr>
              <a:t>статистичким </a:t>
            </a:r>
            <a:r>
              <a:rPr lang="en-US" sz="2800" b="1" smtClean="0">
                <a:solidFill>
                  <a:srgbClr val="FFFF00"/>
                </a:solidFill>
              </a:rPr>
              <a:t>подацима стопа</a:t>
            </a:r>
            <a:r>
              <a:rPr lang="sr-Cyrl-CS" sz="2800" b="1" smtClean="0">
                <a:solidFill>
                  <a:srgbClr val="FFFF00"/>
                </a:solidFill>
              </a:rPr>
              <a:t> </a:t>
            </a:r>
            <a:r>
              <a:rPr lang="en-US" sz="2800" b="1" smtClean="0">
                <a:solidFill>
                  <a:srgbClr val="FFFF00"/>
                </a:solidFill>
              </a:rPr>
              <a:t>прекида трудноће код девојака узраста од 15 до 19 година износила је током 2006.</a:t>
            </a:r>
            <a:r>
              <a:rPr lang="sr-Cyrl-CS" sz="2800" b="1" smtClean="0">
                <a:solidFill>
                  <a:srgbClr val="FFFF00"/>
                </a:solidFill>
              </a:rPr>
              <a:t> </a:t>
            </a:r>
            <a:r>
              <a:rPr lang="en-US" sz="2800" b="1" smtClean="0">
                <a:solidFill>
                  <a:srgbClr val="FFFF00"/>
                </a:solidFill>
              </a:rPr>
              <a:t>године 4,1 на 1000, а стопа</a:t>
            </a:r>
            <a:r>
              <a:rPr lang="sr-Cyrl-CS" sz="2800" b="1" smtClean="0">
                <a:solidFill>
                  <a:srgbClr val="FFFF00"/>
                </a:solidFill>
              </a:rPr>
              <a:t> </a:t>
            </a:r>
            <a:r>
              <a:rPr lang="en-US" sz="2800" b="1" smtClean="0">
                <a:solidFill>
                  <a:srgbClr val="FFFF00"/>
                </a:solidFill>
              </a:rPr>
              <a:t>трудноћа 21,0 на 1000. </a:t>
            </a:r>
            <a:r>
              <a:rPr lang="sr-Cyrl-CS" sz="2800" b="1" smtClean="0">
                <a:solidFill>
                  <a:srgbClr val="FFFF00"/>
                </a:solidFill>
              </a:rPr>
              <a:t>?????????????????????</a:t>
            </a:r>
          </a:p>
          <a:p>
            <a:pPr eaLnBrk="1" fontAlgn="base" hangingPunct="1">
              <a:spcBef>
                <a:spcPct val="0"/>
              </a:spcBef>
              <a:spcAft>
                <a:spcPct val="0"/>
              </a:spcAft>
            </a:pPr>
            <a:endParaRPr lang="en-US" sz="2800" b="1" smtClean="0">
              <a:solidFill>
                <a:srgbClr val="FFFF00"/>
              </a:solidFill>
              <a:cs typeface="Arial" pitchFamily="34" charset="0"/>
            </a:endParaRPr>
          </a:p>
        </p:txBody>
      </p:sp>
    </p:spTree>
    <p:extLst>
      <p:ext uri="{BB962C8B-B14F-4D97-AF65-F5344CB8AC3E}">
        <p14:creationId xmlns:p14="http://schemas.microsoft.com/office/powerpoint/2010/main" val="4248695253"/>
      </p:ext>
    </p:extLst>
  </p:cSld>
  <p:clrMapOvr>
    <a:masterClrMapping/>
  </p:clrMapOvr>
  <mc:AlternateContent xmlns:mc="http://schemas.openxmlformats.org/markup-compatibility/2006" xmlns:p14="http://schemas.microsoft.com/office/powerpoint/2010/main">
    <mc:Choice Requires="p14">
      <p:transition spd="slow" p14:dur="2000" advTm="49226"/>
    </mc:Choice>
    <mc:Fallback xmlns="">
      <p:transition spd="slow" advTm="49226"/>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3186"/>
                                        </p:tgtEl>
                                        <p:attrNameLst>
                                          <p:attrName>style.visibility</p:attrName>
                                        </p:attrNameLst>
                                      </p:cBhvr>
                                      <p:to>
                                        <p:strVal val="visible"/>
                                      </p:to>
                                    </p:set>
                                    <p:animEffect transition="in" filter="slide(fromBottom)">
                                      <p:cBhvr>
                                        <p:cTn id="7" dur="2000"/>
                                        <p:tgtEl>
                                          <p:spTgt spid="93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60350"/>
            <a:ext cx="8785225" cy="633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9667440"/>
      </p:ext>
    </p:extLst>
  </p:cSld>
  <p:clrMapOvr>
    <a:masterClrMapping/>
  </p:clrMapOvr>
  <mc:AlternateContent xmlns:mc="http://schemas.openxmlformats.org/markup-compatibility/2006" xmlns:p14="http://schemas.microsoft.com/office/powerpoint/2010/main">
    <mc:Choice Requires="p14">
      <p:transition spd="slow" p14:dur="2000" advTm="19772"/>
    </mc:Choice>
    <mc:Fallback xmlns="">
      <p:transition spd="slow" advTm="19772"/>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250825" y="333375"/>
            <a:ext cx="8642350" cy="552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4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pPr>
            <a:r>
              <a:rPr lang="en-US" sz="2800" b="1" smtClean="0">
                <a:solidFill>
                  <a:srgbClr val="FFFF00"/>
                </a:solidFill>
              </a:rPr>
              <a:t>У узрасту млађем од 15 година ХИВ инфекција је</a:t>
            </a:r>
            <a:r>
              <a:rPr lang="sr-Cyrl-CS" sz="2800" b="1" smtClean="0">
                <a:solidFill>
                  <a:srgbClr val="FFFF00"/>
                </a:solidFill>
              </a:rPr>
              <a:t> </a:t>
            </a:r>
            <a:r>
              <a:rPr lang="en-US" sz="2800" b="1" smtClean="0">
                <a:solidFill>
                  <a:srgbClr val="FFFF00"/>
                </a:solidFill>
              </a:rPr>
              <a:t>ретка (3,6% од укупног броја инфицираних), а у узрасту од 15 до 24 године је</a:t>
            </a:r>
            <a:r>
              <a:rPr lang="sr-Cyrl-CS" sz="2800" b="1" smtClean="0">
                <a:solidFill>
                  <a:srgbClr val="FFFF00"/>
                </a:solidFill>
              </a:rPr>
              <a:t> </a:t>
            </a:r>
            <a:r>
              <a:rPr lang="en-US" sz="2800" b="1" smtClean="0">
                <a:solidFill>
                  <a:srgbClr val="FFFF00"/>
                </a:solidFill>
              </a:rPr>
              <a:t>четири пута чешћа (13,2%).</a:t>
            </a:r>
            <a:endParaRPr lang="sr-Latn-CS" sz="2800" b="1" smtClean="0">
              <a:solidFill>
                <a:srgbClr val="FFFF00"/>
              </a:solidFill>
            </a:endParaRPr>
          </a:p>
          <a:p>
            <a:pPr eaLnBrk="1" fontAlgn="base" hangingPunct="1">
              <a:spcBef>
                <a:spcPct val="0"/>
              </a:spcBef>
              <a:spcAft>
                <a:spcPct val="0"/>
              </a:spcAft>
            </a:pPr>
            <a:endParaRPr lang="sr-Latn-CS" sz="2800" b="1" smtClean="0">
              <a:solidFill>
                <a:srgbClr val="FFFF00"/>
              </a:solidFill>
            </a:endParaRPr>
          </a:p>
          <a:p>
            <a:pPr eaLnBrk="1" fontAlgn="base" hangingPunct="1">
              <a:spcBef>
                <a:spcPct val="0"/>
              </a:spcBef>
              <a:spcAft>
                <a:spcPct val="0"/>
              </a:spcAft>
            </a:pPr>
            <a:r>
              <a:rPr lang="sr-Latn-CS" sz="2800" b="1" smtClean="0">
                <a:solidFill>
                  <a:srgbClr val="FFFF00"/>
                </a:solidFill>
              </a:rPr>
              <a:t>AIDS: </a:t>
            </a:r>
            <a:r>
              <a:rPr lang="sr-Cyrl-CS" sz="2800" b="1" smtClean="0">
                <a:solidFill>
                  <a:srgbClr val="FFFF00"/>
                </a:solidFill>
              </a:rPr>
              <a:t>Узраст 15-24 год учествује са 5,3%, у млађем узрасту од 15 год. обољевање ретко (2,8%).</a:t>
            </a:r>
          </a:p>
        </p:txBody>
      </p:sp>
    </p:spTree>
    <p:extLst>
      <p:ext uri="{BB962C8B-B14F-4D97-AF65-F5344CB8AC3E}">
        <p14:creationId xmlns:p14="http://schemas.microsoft.com/office/powerpoint/2010/main" val="3922714299"/>
      </p:ext>
    </p:extLst>
  </p:cSld>
  <p:clrMapOvr>
    <a:masterClrMapping/>
  </p:clrMapOvr>
  <mc:AlternateContent xmlns:mc="http://schemas.openxmlformats.org/markup-compatibility/2006" xmlns:p14="http://schemas.microsoft.com/office/powerpoint/2010/main">
    <mc:Choice Requires="p14">
      <p:transition spd="slow" p14:dur="2000" advTm="17243"/>
    </mc:Choice>
    <mc:Fallback xmlns="">
      <p:transition spd="slow" advTm="1724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5234"/>
                                        </p:tgtEl>
                                        <p:attrNameLst>
                                          <p:attrName>style.visibility</p:attrName>
                                        </p:attrNameLst>
                                      </p:cBhvr>
                                      <p:to>
                                        <p:strVal val="visible"/>
                                      </p:to>
                                    </p:set>
                                    <p:animEffect transition="in" filter="slide(fromBottom)">
                                      <p:cBhvr>
                                        <p:cTn id="7" dur="2000"/>
                                        <p:tgtEl>
                                          <p:spTgt spid="95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250825" y="333375"/>
            <a:ext cx="8642350" cy="680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24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pPr>
            <a:r>
              <a:rPr lang="en-US" sz="2800" b="1" smtClean="0">
                <a:solidFill>
                  <a:srgbClr val="FFFF00"/>
                </a:solidFill>
              </a:rPr>
              <a:t>Трећина средњошколске популације показује знаке психолошког трпљења</a:t>
            </a:r>
            <a:r>
              <a:rPr lang="sr-Cyrl-CS" sz="2800" b="1" smtClean="0">
                <a:solidFill>
                  <a:srgbClr val="FFFF00"/>
                </a:solidFill>
              </a:rPr>
              <a:t> </a:t>
            </a:r>
            <a:r>
              <a:rPr lang="en-US" sz="2800" b="1" smtClean="0">
                <a:solidFill>
                  <a:srgbClr val="FFFF00"/>
                </a:solidFill>
              </a:rPr>
              <a:t>и менталних проблема. Угроженије су девојке и адолесценти оба пола у урбаним</a:t>
            </a:r>
            <a:r>
              <a:rPr lang="sr-Cyrl-CS" sz="2800" b="1" smtClean="0">
                <a:solidFill>
                  <a:srgbClr val="FFFF00"/>
                </a:solidFill>
              </a:rPr>
              <a:t> </a:t>
            </a:r>
            <a:r>
              <a:rPr lang="en-US" sz="2800" b="1" smtClean="0">
                <a:solidFill>
                  <a:srgbClr val="FFFF00"/>
                </a:solidFill>
              </a:rPr>
              <a:t>срединама</a:t>
            </a: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Млади Роми и Ромкиње представљају посебно осетљиву популацију. </a:t>
            </a: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r>
              <a:rPr lang="en-US" sz="2800" b="1" smtClean="0">
                <a:solidFill>
                  <a:srgbClr val="FFFF00"/>
                </a:solidFill>
              </a:rPr>
              <a:t>Они</a:t>
            </a:r>
            <a:r>
              <a:rPr lang="sr-Cyrl-CS" sz="2800" b="1" smtClean="0">
                <a:solidFill>
                  <a:srgbClr val="FFFF00"/>
                </a:solidFill>
              </a:rPr>
              <a:t> </a:t>
            </a:r>
            <a:r>
              <a:rPr lang="en-US" sz="2800" b="1" smtClean="0">
                <a:solidFill>
                  <a:srgbClr val="FFFF00"/>
                </a:solidFill>
              </a:rPr>
              <a:t>у односу на своје вршњаке у општој популацији значајно ређе похађају школу.</a:t>
            </a:r>
            <a:endParaRPr lang="sr-Cyrl-CS" sz="28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p:txBody>
      </p:sp>
    </p:spTree>
    <p:extLst>
      <p:ext uri="{BB962C8B-B14F-4D97-AF65-F5344CB8AC3E}">
        <p14:creationId xmlns:p14="http://schemas.microsoft.com/office/powerpoint/2010/main" val="3367729395"/>
      </p:ext>
    </p:extLst>
  </p:cSld>
  <p:clrMapOvr>
    <a:masterClrMapping/>
  </p:clrMapOvr>
  <mc:AlternateContent xmlns:mc="http://schemas.openxmlformats.org/markup-compatibility/2006" xmlns:p14="http://schemas.microsoft.com/office/powerpoint/2010/main">
    <mc:Choice Requires="p14">
      <p:transition spd="slow" p14:dur="2000" advTm="29351"/>
    </mc:Choice>
    <mc:Fallback xmlns="">
      <p:transition spd="slow" advTm="29351"/>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6258"/>
                                        </p:tgtEl>
                                        <p:attrNameLst>
                                          <p:attrName>style.visibility</p:attrName>
                                        </p:attrNameLst>
                                      </p:cBhvr>
                                      <p:to>
                                        <p:strVal val="visible"/>
                                      </p:to>
                                    </p:set>
                                    <p:animEffect transition="in" filter="slide(fromBottom)">
                                      <p:cBhvr>
                                        <p:cTn id="7" dur="2000"/>
                                        <p:tgtEl>
                                          <p:spTgt spid="96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250825" y="333375"/>
            <a:ext cx="8642350" cy="626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sr-Cyrl-CS" sz="3600" b="1" smtClean="0">
                <a:solidFill>
                  <a:srgbClr val="FFFF00"/>
                </a:solidFill>
              </a:rPr>
              <a:t>ЗДРАВЉЕ </a:t>
            </a:r>
            <a:r>
              <a:rPr lang="en-US" sz="3600" b="1" smtClean="0">
                <a:solidFill>
                  <a:srgbClr val="FFFF00"/>
                </a:solidFill>
              </a:rPr>
              <a:t> </a:t>
            </a:r>
            <a:r>
              <a:rPr lang="sr-Cyrl-CS" sz="3600" b="1" smtClean="0">
                <a:solidFill>
                  <a:srgbClr val="FFFF00"/>
                </a:solidFill>
              </a:rPr>
              <a:t>АДОЛЕСЦЕНАТА</a:t>
            </a:r>
          </a:p>
          <a:p>
            <a:pPr eaLnBrk="1" fontAlgn="base" hangingPunct="1">
              <a:spcBef>
                <a:spcPct val="0"/>
              </a:spcBef>
              <a:spcAft>
                <a:spcPct val="0"/>
              </a:spcAft>
            </a:pPr>
            <a:r>
              <a:rPr lang="sr-Cyrl-CS" sz="3600" b="1" smtClean="0">
                <a:solidFill>
                  <a:srgbClr val="FFFF00"/>
                </a:solidFill>
              </a:rPr>
              <a:t>(10-18 ГОДИНА)</a:t>
            </a:r>
            <a:endParaRPr lang="fr-FR" sz="3600" b="1" smtClean="0">
              <a:solidFill>
                <a:srgbClr val="FFFF00"/>
              </a:solidFill>
            </a:endParaRPr>
          </a:p>
          <a:p>
            <a:pPr eaLnBrk="1" fontAlgn="base" hangingPunct="1">
              <a:spcBef>
                <a:spcPct val="0"/>
              </a:spcBef>
              <a:spcAft>
                <a:spcPct val="0"/>
              </a:spcAft>
            </a:pPr>
            <a:endParaRPr lang="sr-Cyrl-CS" sz="2800" b="1" smtClean="0">
              <a:solidFill>
                <a:srgbClr val="FFFF00"/>
              </a:solidFill>
            </a:endParaRPr>
          </a:p>
          <a:p>
            <a:pPr eaLnBrk="1" fontAlgn="base" hangingPunct="1">
              <a:spcBef>
                <a:spcPct val="0"/>
              </a:spcBef>
              <a:spcAft>
                <a:spcPct val="0"/>
              </a:spcAft>
            </a:pPr>
            <a:endParaRPr lang="sr-Cyrl-CS" sz="800" b="1" smtClean="0">
              <a:solidFill>
                <a:srgbClr val="FFFF00"/>
              </a:solidFill>
            </a:endParaRPr>
          </a:p>
          <a:p>
            <a:pPr eaLnBrk="1" fontAlgn="base" hangingPunct="1">
              <a:spcBef>
                <a:spcPct val="0"/>
              </a:spcBef>
              <a:spcAft>
                <a:spcPct val="0"/>
              </a:spcAft>
            </a:pPr>
            <a:r>
              <a:rPr lang="en-US" sz="2700" b="1" smtClean="0">
                <a:solidFill>
                  <a:srgbClr val="FFFF00"/>
                </a:solidFill>
              </a:rPr>
              <a:t>Повреде и тровања су водећи узрок смрти</a:t>
            </a:r>
            <a:r>
              <a:rPr lang="sr-Cyrl-CS" sz="2700" b="1" smtClean="0">
                <a:solidFill>
                  <a:srgbClr val="FFFF00"/>
                </a:solidFill>
              </a:rPr>
              <a:t>, у</a:t>
            </a:r>
            <a:r>
              <a:rPr lang="en-US" sz="2700" b="1" smtClean="0">
                <a:solidFill>
                  <a:srgbClr val="FFFF00"/>
                </a:solidFill>
              </a:rPr>
              <a:t> структури морталитета бил</a:t>
            </a:r>
            <a:r>
              <a:rPr lang="sr-Cyrl-CS" sz="2700" b="1" smtClean="0">
                <a:solidFill>
                  <a:srgbClr val="FFFF00"/>
                </a:solidFill>
              </a:rPr>
              <a:t>е</a:t>
            </a:r>
            <a:r>
              <a:rPr lang="en-US" sz="2700" b="1" smtClean="0">
                <a:solidFill>
                  <a:srgbClr val="FFFF00"/>
                </a:solidFill>
              </a:rPr>
              <a:t> заступљен</a:t>
            </a:r>
            <a:r>
              <a:rPr lang="sr-Cyrl-CS" sz="2700" b="1" smtClean="0">
                <a:solidFill>
                  <a:srgbClr val="FFFF00"/>
                </a:solidFill>
              </a:rPr>
              <a:t>е</a:t>
            </a:r>
            <a:r>
              <a:rPr lang="en-US" sz="2700" b="1" smtClean="0">
                <a:solidFill>
                  <a:srgbClr val="FFFF00"/>
                </a:solidFill>
              </a:rPr>
              <a:t> са 51,3%.</a:t>
            </a:r>
            <a:endParaRPr lang="sr-Cyrl-CS" sz="2700" b="1" smtClean="0">
              <a:solidFill>
                <a:srgbClr val="FFFF00"/>
              </a:solidFill>
            </a:endParaRPr>
          </a:p>
          <a:p>
            <a:pPr eaLnBrk="1" fontAlgn="base" hangingPunct="1">
              <a:spcBef>
                <a:spcPct val="0"/>
              </a:spcBef>
              <a:spcAft>
                <a:spcPct val="0"/>
              </a:spcAft>
            </a:pPr>
            <a:endParaRPr lang="sr-Cyrl-CS" sz="2700" b="1" smtClean="0">
              <a:solidFill>
                <a:srgbClr val="FFFF00"/>
              </a:solidFill>
            </a:endParaRPr>
          </a:p>
          <a:p>
            <a:pPr eaLnBrk="1" fontAlgn="base" hangingPunct="1">
              <a:spcBef>
                <a:spcPct val="0"/>
              </a:spcBef>
              <a:spcAft>
                <a:spcPct val="0"/>
              </a:spcAft>
            </a:pPr>
            <a:r>
              <a:rPr lang="en-US" sz="2700" b="1" smtClean="0">
                <a:solidFill>
                  <a:srgbClr val="FFFF00"/>
                </a:solidFill>
              </a:rPr>
              <a:t>Сабраћајни</a:t>
            </a:r>
            <a:r>
              <a:rPr lang="sr-Cyrl-CS" sz="2700" b="1" smtClean="0">
                <a:solidFill>
                  <a:srgbClr val="FFFF00"/>
                </a:solidFill>
              </a:rPr>
              <a:t> </a:t>
            </a:r>
            <a:r>
              <a:rPr lang="en-US" sz="2700" b="1" smtClean="0">
                <a:solidFill>
                  <a:srgbClr val="FFFF00"/>
                </a:solidFill>
              </a:rPr>
              <a:t>трауматизам представља водећи узрок смрти у овој популационој групацији.</a:t>
            </a:r>
            <a:endParaRPr lang="sr-Cyrl-CS" sz="2700" b="1" smtClean="0">
              <a:solidFill>
                <a:srgbClr val="FFFF00"/>
              </a:solidFill>
            </a:endParaRPr>
          </a:p>
          <a:p>
            <a:pPr eaLnBrk="1" fontAlgn="base" hangingPunct="1">
              <a:spcBef>
                <a:spcPct val="0"/>
              </a:spcBef>
              <a:spcAft>
                <a:spcPct val="0"/>
              </a:spcAft>
            </a:pPr>
            <a:endParaRPr lang="sr-Cyrl-CS" sz="2700" b="1" smtClean="0">
              <a:solidFill>
                <a:srgbClr val="FFFF00"/>
              </a:solidFill>
            </a:endParaRPr>
          </a:p>
          <a:p>
            <a:pPr eaLnBrk="1" fontAlgn="base" hangingPunct="1">
              <a:spcBef>
                <a:spcPct val="0"/>
              </a:spcBef>
              <a:spcAft>
                <a:spcPct val="0"/>
              </a:spcAft>
            </a:pPr>
            <a:r>
              <a:rPr lang="en-US" sz="2700" b="1" smtClean="0">
                <a:solidFill>
                  <a:srgbClr val="FFFF00"/>
                </a:solidFill>
              </a:rPr>
              <a:t>Специфичност морбидитета у односу на</a:t>
            </a:r>
            <a:r>
              <a:rPr lang="sr-Cyrl-CS" sz="2700" b="1" smtClean="0">
                <a:solidFill>
                  <a:srgbClr val="FFFF00"/>
                </a:solidFill>
              </a:rPr>
              <a:t> </a:t>
            </a:r>
            <a:r>
              <a:rPr lang="en-US" sz="2700" b="1" smtClean="0">
                <a:solidFill>
                  <a:srgbClr val="FFFF00"/>
                </a:solidFill>
              </a:rPr>
              <a:t>млађи узраст огледа се у порасту повреда и ризичног понашања (пушење,</a:t>
            </a:r>
            <a:r>
              <a:rPr lang="sr-Cyrl-CS" sz="2700" b="1" smtClean="0">
                <a:solidFill>
                  <a:srgbClr val="FFFF00"/>
                </a:solidFill>
              </a:rPr>
              <a:t> </a:t>
            </a:r>
            <a:r>
              <a:rPr lang="en-US" sz="2700" b="1" smtClean="0">
                <a:solidFill>
                  <a:srgbClr val="FFFF00"/>
                </a:solidFill>
              </a:rPr>
              <a:t>алкохол, дрога, полно преносиве инфекције, неправилна исхрана).</a:t>
            </a:r>
            <a:endParaRPr lang="sr-Cyrl-CS" sz="2700" b="1" smtClean="0">
              <a:solidFill>
                <a:srgbClr val="FFFF00"/>
              </a:solidFill>
            </a:endParaRPr>
          </a:p>
        </p:txBody>
      </p:sp>
    </p:spTree>
    <p:extLst>
      <p:ext uri="{BB962C8B-B14F-4D97-AF65-F5344CB8AC3E}">
        <p14:creationId xmlns:p14="http://schemas.microsoft.com/office/powerpoint/2010/main" val="4134517820"/>
      </p:ext>
    </p:extLst>
  </p:cSld>
  <p:clrMapOvr>
    <a:masterClrMapping/>
  </p:clrMapOvr>
  <mc:AlternateContent xmlns:mc="http://schemas.openxmlformats.org/markup-compatibility/2006" xmlns:p14="http://schemas.microsoft.com/office/powerpoint/2010/main">
    <mc:Choice Requires="p14">
      <p:transition spd="slow" p14:dur="2000" advTm="32217"/>
    </mc:Choice>
    <mc:Fallback xmlns="">
      <p:transition spd="slow" advTm="32217"/>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98306"/>
                                        </p:tgtEl>
                                        <p:attrNameLst>
                                          <p:attrName>style.visibility</p:attrName>
                                        </p:attrNameLst>
                                      </p:cBhvr>
                                      <p:to>
                                        <p:strVal val="visible"/>
                                      </p:to>
                                    </p:set>
                                    <p:animEffect transition="in" filter="slide(fromBottom)">
                                      <p:cBhvr>
                                        <p:cTn id="7" dur="2000"/>
                                        <p:tgtEl>
                                          <p:spTgt spid="98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rko®">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Teamwork">
  <a:themeElements>
    <a:clrScheme name="Teamwork 8">
      <a:dk1>
        <a:srgbClr val="000000"/>
      </a:dk1>
      <a:lt1>
        <a:srgbClr val="E2DDD4"/>
      </a:lt1>
      <a:dk2>
        <a:srgbClr val="000000"/>
      </a:dk2>
      <a:lt2>
        <a:srgbClr val="EFEBE3"/>
      </a:lt2>
      <a:accent1>
        <a:srgbClr val="F2F2F2"/>
      </a:accent1>
      <a:accent2>
        <a:srgbClr val="C4AD74"/>
      </a:accent2>
      <a:accent3>
        <a:srgbClr val="EEEBE6"/>
      </a:accent3>
      <a:accent4>
        <a:srgbClr val="000000"/>
      </a:accent4>
      <a:accent5>
        <a:srgbClr val="F7F7F7"/>
      </a:accent5>
      <a:accent6>
        <a:srgbClr val="B19C68"/>
      </a:accent6>
      <a:hlink>
        <a:srgbClr val="A46032"/>
      </a:hlink>
      <a:folHlink>
        <a:srgbClr val="8F8E73"/>
      </a:folHlink>
    </a:clrScheme>
    <a:fontScheme name="Teamwork">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Teamwork 1">
        <a:dk1>
          <a:srgbClr val="000078"/>
        </a:dk1>
        <a:lt1>
          <a:srgbClr val="FFFFFF"/>
        </a:lt1>
        <a:dk2>
          <a:srgbClr val="000066"/>
        </a:dk2>
        <a:lt2>
          <a:srgbClr val="CCECFF"/>
        </a:lt2>
        <a:accent1>
          <a:srgbClr val="0099CC"/>
        </a:accent1>
        <a:accent2>
          <a:srgbClr val="008080"/>
        </a:accent2>
        <a:accent3>
          <a:srgbClr val="AAAAB8"/>
        </a:accent3>
        <a:accent4>
          <a:srgbClr val="DADADA"/>
        </a:accent4>
        <a:accent5>
          <a:srgbClr val="AACAE2"/>
        </a:accent5>
        <a:accent6>
          <a:srgbClr val="007373"/>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Teamwork 2">
        <a:dk1>
          <a:srgbClr val="0000A6"/>
        </a:dk1>
        <a:lt1>
          <a:srgbClr val="FFFFFF"/>
        </a:lt1>
        <a:dk2>
          <a:srgbClr val="000099"/>
        </a:dk2>
        <a:lt2>
          <a:srgbClr val="CCFFFF"/>
        </a:lt2>
        <a:accent1>
          <a:srgbClr val="00CCFF"/>
        </a:accent1>
        <a:accent2>
          <a:srgbClr val="FFE701"/>
        </a:accent2>
        <a:accent3>
          <a:srgbClr val="AAAACA"/>
        </a:accent3>
        <a:accent4>
          <a:srgbClr val="DADADA"/>
        </a:accent4>
        <a:accent5>
          <a:srgbClr val="AAE2FF"/>
        </a:accent5>
        <a:accent6>
          <a:srgbClr val="E7D101"/>
        </a:accent6>
        <a:hlink>
          <a:srgbClr val="FFCC66"/>
        </a:hlink>
        <a:folHlink>
          <a:srgbClr val="00CA00"/>
        </a:folHlink>
      </a:clrScheme>
      <a:clrMap bg1="dk2" tx1="lt1" bg2="dk1" tx2="lt2" accent1="accent1" accent2="accent2" accent3="accent3" accent4="accent4" accent5="accent5" accent6="accent6" hlink="hlink" folHlink="folHlink"/>
    </a:extraClrScheme>
    <a:extraClrScheme>
      <a:clrScheme name="Teamwork 3">
        <a:dk1>
          <a:srgbClr val="000000"/>
        </a:dk1>
        <a:lt1>
          <a:srgbClr val="E0EBF6"/>
        </a:lt1>
        <a:dk2>
          <a:srgbClr val="77A4AF"/>
        </a:dk2>
        <a:lt2>
          <a:srgbClr val="F3F7FB"/>
        </a:lt2>
        <a:accent1>
          <a:srgbClr val="B9C4D7"/>
        </a:accent1>
        <a:accent2>
          <a:srgbClr val="B1A1C5"/>
        </a:accent2>
        <a:accent3>
          <a:srgbClr val="EDF3FA"/>
        </a:accent3>
        <a:accent4>
          <a:srgbClr val="000000"/>
        </a:accent4>
        <a:accent5>
          <a:srgbClr val="D9DEE8"/>
        </a:accent5>
        <a:accent6>
          <a:srgbClr val="A091B2"/>
        </a:accent6>
        <a:hlink>
          <a:srgbClr val="3F2FB5"/>
        </a:hlink>
        <a:folHlink>
          <a:srgbClr val="318944"/>
        </a:folHlink>
      </a:clrScheme>
      <a:clrMap bg1="lt1" tx1="dk1" bg2="lt2" tx2="dk2" accent1="accent1" accent2="accent2" accent3="accent3" accent4="accent4" accent5="accent5" accent6="accent6" hlink="hlink" folHlink="folHlink"/>
    </a:extraClrScheme>
    <a:extraClrScheme>
      <a:clrScheme name="Teamwork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clrMap bg1="dk2" tx1="lt1" bg2="dk1" tx2="lt2" accent1="accent1" accent2="accent2" accent3="accent3" accent4="accent4" accent5="accent5" accent6="accent6" hlink="hlink" folHlink="folHlink"/>
    </a:extraClrScheme>
    <a:extraClrScheme>
      <a:clrScheme name="Teamwork 5">
        <a:dk1>
          <a:srgbClr val="8ABA8D"/>
        </a:dk1>
        <a:lt1>
          <a:srgbClr val="FFFFFF"/>
        </a:lt1>
        <a:dk2>
          <a:srgbClr val="6FB56D"/>
        </a:dk2>
        <a:lt2>
          <a:srgbClr val="DCF1F4"/>
        </a:lt2>
        <a:accent1>
          <a:srgbClr val="2E7E2E"/>
        </a:accent1>
        <a:accent2>
          <a:srgbClr val="25735D"/>
        </a:accent2>
        <a:accent3>
          <a:srgbClr val="BBD7BA"/>
        </a:accent3>
        <a:accent4>
          <a:srgbClr val="DADADA"/>
        </a:accent4>
        <a:accent5>
          <a:srgbClr val="ADC0AD"/>
        </a:accent5>
        <a:accent6>
          <a:srgbClr val="206853"/>
        </a:accent6>
        <a:hlink>
          <a:srgbClr val="FFFF00"/>
        </a:hlink>
        <a:folHlink>
          <a:srgbClr val="FFF4BF"/>
        </a:folHlink>
      </a:clrScheme>
      <a:clrMap bg1="dk2" tx1="lt1" bg2="dk1" tx2="lt2" accent1="accent1" accent2="accent2" accent3="accent3" accent4="accent4" accent5="accent5" accent6="accent6" hlink="hlink" folHlink="folHlink"/>
    </a:extraClrScheme>
    <a:extraClrScheme>
      <a:clrScheme name="Teamwork 6">
        <a:dk1>
          <a:srgbClr val="005400"/>
        </a:dk1>
        <a:lt1>
          <a:srgbClr val="FFFFFF"/>
        </a:lt1>
        <a:dk2>
          <a:srgbClr val="004800"/>
        </a:dk2>
        <a:lt2>
          <a:srgbClr val="D6D8C0"/>
        </a:lt2>
        <a:accent1>
          <a:srgbClr val="339933"/>
        </a:accent1>
        <a:accent2>
          <a:srgbClr val="7D8C70"/>
        </a:accent2>
        <a:accent3>
          <a:srgbClr val="AAB1AA"/>
        </a:accent3>
        <a:accent4>
          <a:srgbClr val="DADADA"/>
        </a:accent4>
        <a:accent5>
          <a:srgbClr val="ADCAAD"/>
        </a:accent5>
        <a:accent6>
          <a:srgbClr val="717E65"/>
        </a:accent6>
        <a:hlink>
          <a:srgbClr val="CCCC00"/>
        </a:hlink>
        <a:folHlink>
          <a:srgbClr val="85B3B1"/>
        </a:folHlink>
      </a:clrScheme>
      <a:clrMap bg1="dk2" tx1="lt1" bg2="dk1" tx2="lt2" accent1="accent1" accent2="accent2" accent3="accent3" accent4="accent4" accent5="accent5" accent6="accent6" hlink="hlink" folHlink="folHlink"/>
    </a:extraClrScheme>
    <a:extraClrScheme>
      <a:clrScheme name="Teamwork 7">
        <a:dk1>
          <a:srgbClr val="000000"/>
        </a:dk1>
        <a:lt1>
          <a:srgbClr val="F5F0BD"/>
        </a:lt1>
        <a:dk2>
          <a:srgbClr val="BD9D69"/>
        </a:dk2>
        <a:lt2>
          <a:srgbClr val="FFFFCC"/>
        </a:lt2>
        <a:accent1>
          <a:srgbClr val="CDBB77"/>
        </a:accent1>
        <a:accent2>
          <a:srgbClr val="F8EBD0"/>
        </a:accent2>
        <a:accent3>
          <a:srgbClr val="F9F6DB"/>
        </a:accent3>
        <a:accent4>
          <a:srgbClr val="000000"/>
        </a:accent4>
        <a:accent5>
          <a:srgbClr val="E3DABD"/>
        </a:accent5>
        <a:accent6>
          <a:srgbClr val="E1D5BC"/>
        </a:accent6>
        <a:hlink>
          <a:srgbClr val="FF9900"/>
        </a:hlink>
        <a:folHlink>
          <a:srgbClr val="C64B00"/>
        </a:folHlink>
      </a:clrScheme>
      <a:clrMap bg1="lt1" tx1="dk1" bg2="lt2" tx2="dk2" accent1="accent1" accent2="accent2" accent3="accent3" accent4="accent4" accent5="accent5" accent6="accent6" hlink="hlink" folHlink="folHlink"/>
    </a:extraClrScheme>
    <a:extraClrScheme>
      <a:clrScheme name="Teamwork 8">
        <a:dk1>
          <a:srgbClr val="000000"/>
        </a:dk1>
        <a:lt1>
          <a:srgbClr val="E2DDD4"/>
        </a:lt1>
        <a:dk2>
          <a:srgbClr val="000000"/>
        </a:dk2>
        <a:lt2>
          <a:srgbClr val="EFEBE3"/>
        </a:lt2>
        <a:accent1>
          <a:srgbClr val="F2F2F2"/>
        </a:accent1>
        <a:accent2>
          <a:srgbClr val="C4AD74"/>
        </a:accent2>
        <a:accent3>
          <a:srgbClr val="EEEBE6"/>
        </a:accent3>
        <a:accent4>
          <a:srgbClr val="000000"/>
        </a:accent4>
        <a:accent5>
          <a:srgbClr val="F7F7F7"/>
        </a:accent5>
        <a:accent6>
          <a:srgbClr val="B19C68"/>
        </a:accent6>
        <a:hlink>
          <a:srgbClr val="A46032"/>
        </a:hlink>
        <a:folHlink>
          <a:srgbClr val="8F8E73"/>
        </a:folHlink>
      </a:clrScheme>
      <a:clrMap bg1="lt1" tx1="dk1" bg2="lt2" tx2="dk2" accent1="accent1" accent2="accent2" accent3="accent3" accent4="accent4" accent5="accent5" accent6="accent6" hlink="hlink" folHlink="folHlink"/>
    </a:extraClrScheme>
    <a:extraClrScheme>
      <a:clrScheme name="Teamwork 9">
        <a:dk1>
          <a:srgbClr val="8A0000"/>
        </a:dk1>
        <a:lt1>
          <a:srgbClr val="FFFFFF"/>
        </a:lt1>
        <a:dk2>
          <a:srgbClr val="800000"/>
        </a:dk2>
        <a:lt2>
          <a:srgbClr val="FFFFCC"/>
        </a:lt2>
        <a:accent1>
          <a:srgbClr val="FF5831"/>
        </a:accent1>
        <a:accent2>
          <a:srgbClr val="C5543D"/>
        </a:accent2>
        <a:accent3>
          <a:srgbClr val="C0AAAA"/>
        </a:accent3>
        <a:accent4>
          <a:srgbClr val="DADADA"/>
        </a:accent4>
        <a:accent5>
          <a:srgbClr val="FFB4AD"/>
        </a:accent5>
        <a:accent6>
          <a:srgbClr val="B24B36"/>
        </a:accent6>
        <a:hlink>
          <a:srgbClr val="FFFFCC"/>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Darko®">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Darko®</Template>
  <TotalTime>4116</TotalTime>
  <Words>6014</Words>
  <Application>Microsoft Office PowerPoint</Application>
  <PresentationFormat>On-screen Show (4:3)</PresentationFormat>
  <Paragraphs>813</Paragraphs>
  <Slides>123</Slides>
  <Notes>7</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123</vt:i4>
      </vt:variant>
    </vt:vector>
  </HeadingPairs>
  <TitlesOfParts>
    <vt:vector size="138" baseType="lpstr">
      <vt:lpstr>Arial</vt:lpstr>
      <vt:lpstr>Calibri</vt:lpstr>
      <vt:lpstr>Comic Sans MS</vt:lpstr>
      <vt:lpstr>Constantia</vt:lpstr>
      <vt:lpstr>Garamond</vt:lpstr>
      <vt:lpstr>Tahoma</vt:lpstr>
      <vt:lpstr>Times New Roman</vt:lpstr>
      <vt:lpstr>Wingdings</vt:lpstr>
      <vt:lpstr>Wingdings 2</vt:lpstr>
      <vt:lpstr>YUHelvetica</vt:lpstr>
      <vt:lpstr>Darko®</vt:lpstr>
      <vt:lpstr>Office Theme</vt:lpstr>
      <vt:lpstr>Default Design</vt:lpstr>
      <vt:lpstr>1_Teamwork</vt:lpstr>
      <vt:lpstr>1_Darko®</vt:lpstr>
      <vt:lpstr>ВУЛНЕРАБИЛНЕ ГРУПЕ</vt:lpstr>
      <vt:lpstr>PowerPoint Presentation</vt:lpstr>
      <vt:lpstr>PowerPoint Presentation</vt:lpstr>
      <vt:lpstr>PowerPoint Presentation</vt:lpstr>
      <vt:lpstr>PowerPoint Presentation</vt:lpstr>
      <vt:lpstr>PowerPoint Presentation</vt:lpstr>
      <vt:lpstr>PowerPoint Presentation</vt:lpstr>
      <vt:lpstr>Здравствена заштита предшколске деце </vt:lpstr>
      <vt:lpstr>PowerPoint Presentation</vt:lpstr>
      <vt:lpstr>PowerPoint Presentation</vt:lpstr>
      <vt:lpstr>Организација здравствене заштите предшколске деце</vt:lpstr>
      <vt:lpstr>Организација здравствене заштите предшколске деце</vt:lpstr>
      <vt:lpstr>Организација здравствене заштите предшколске деце</vt:lpstr>
      <vt:lpstr>Здравствена заштита новорођенчади и одојчади</vt:lpstr>
      <vt:lpstr>Здравствена заштита новорођенчади и одојчади</vt:lpstr>
      <vt:lpstr>Здравствена заштита новорођенчади и одојчади</vt:lpstr>
      <vt:lpstr>Здравствена заштита новорођенчади и одојчади</vt:lpstr>
      <vt:lpstr>Здравствена заштита новорођенчади и одојчади</vt:lpstr>
      <vt:lpstr>PowerPoint Presentation</vt:lpstr>
      <vt:lpstr>Телесна маса на рођењу, Србија, 2007-2016. </vt:lpstr>
      <vt:lpstr>Упоредни приказ тренда живорођене деца са телесном масом изнад и испод  2500 грама, Србија, 2007-2016. </vt:lpstr>
      <vt:lpstr>Живорођена деца са телесном масом испод  2500 грама у односу на старост мајки, Србија, 2007-2016.</vt:lpstr>
      <vt:lpstr>Перинатална смртност, Република Србија 2004-2016.</vt:lpstr>
      <vt:lpstr>Неонатална смртност, Република Србија 2004-2016.</vt:lpstr>
      <vt:lpstr>Постнеонатална смртност, Република Србија 2004-2016.</vt:lpstr>
      <vt:lpstr>Смртност одојчади, Република Србија 2004-2016.</vt:lpstr>
      <vt:lpstr> Патолошка стања/компликације деце на рођењу према групама обољења </vt:lpstr>
      <vt:lpstr>Најчешћи узроци умирања одојчади, РС, 2016.година</vt:lpstr>
      <vt:lpstr>Најчешћи узроци умирања одојчади, РС, 2016.godina</vt:lpstr>
      <vt:lpstr>Здравствена заштита предшколске деце</vt:lpstr>
      <vt:lpstr>PowerPoint Presentation</vt:lpstr>
      <vt:lpstr>Здравствена заштита предшколске деце</vt:lpstr>
      <vt:lpstr>Здравствена заштита предшколске деце</vt:lpstr>
      <vt:lpstr>Здравствена заштита предшколске деце</vt:lpstr>
      <vt:lpstr>Здравствена заштита предшколске деце</vt:lpstr>
      <vt:lpstr>Здравствена заштита предшколске деце</vt:lpstr>
      <vt:lpstr>Стопа смртности деце до пет година живота (на 1000 живорођених) Република Србија, 1997-2016.</vt:lpstr>
      <vt:lpstr>Најчешћи узроци умиеања деце до5 година, РС, 2016. година  </vt:lpstr>
      <vt:lpstr>Утврђена обољења и стања у служби за здравствену заштиту деце према групама МКБ10, Србија, 2016. година</vt:lpstr>
      <vt:lpstr>Промоција, заштита и унапређење здравља школске деце</vt:lpstr>
      <vt:lpstr>Дефиниција популације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Dragana</dc:creator>
  <cp:lastModifiedBy>Katarina</cp:lastModifiedBy>
  <cp:revision>135</cp:revision>
  <dcterms:created xsi:type="dcterms:W3CDTF">2015-03-29T11:27:45Z</dcterms:created>
  <dcterms:modified xsi:type="dcterms:W3CDTF">2023-09-13T07:21:00Z</dcterms:modified>
</cp:coreProperties>
</file>